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1"/>
  </p:notesMasterIdLst>
  <p:sldIdLst>
    <p:sldId id="256" r:id="rId5"/>
    <p:sldId id="257" r:id="rId6"/>
    <p:sldId id="259" r:id="rId7"/>
    <p:sldId id="260" r:id="rId8"/>
    <p:sldId id="261" r:id="rId9"/>
    <p:sldId id="262" r:id="rId10"/>
    <p:sldId id="263" r:id="rId11"/>
    <p:sldId id="264" r:id="rId12"/>
    <p:sldId id="265" r:id="rId13"/>
    <p:sldId id="266" r:id="rId14"/>
    <p:sldId id="267" r:id="rId15"/>
    <p:sldId id="270" r:id="rId16"/>
    <p:sldId id="271" r:id="rId17"/>
    <p:sldId id="273" r:id="rId18"/>
    <p:sldId id="275" r:id="rId19"/>
    <p:sldId id="276" r:id="rId20"/>
    <p:sldId id="277" r:id="rId21"/>
    <p:sldId id="278" r:id="rId22"/>
    <p:sldId id="300" r:id="rId23"/>
    <p:sldId id="279" r:id="rId24"/>
    <p:sldId id="280" r:id="rId25"/>
    <p:sldId id="281" r:id="rId26"/>
    <p:sldId id="282" r:id="rId27"/>
    <p:sldId id="303" r:id="rId28"/>
    <p:sldId id="307" r:id="rId29"/>
    <p:sldId id="304" r:id="rId30"/>
    <p:sldId id="305" r:id="rId31"/>
    <p:sldId id="306" r:id="rId32"/>
    <p:sldId id="308" r:id="rId33"/>
    <p:sldId id="309" r:id="rId34"/>
    <p:sldId id="283" r:id="rId35"/>
    <p:sldId id="284" r:id="rId36"/>
    <p:sldId id="285" r:id="rId37"/>
    <p:sldId id="286" r:id="rId38"/>
    <p:sldId id="287" r:id="rId39"/>
    <p:sldId id="288" r:id="rId40"/>
    <p:sldId id="296" r:id="rId41"/>
    <p:sldId id="310" r:id="rId42"/>
    <p:sldId id="313" r:id="rId43"/>
    <p:sldId id="297" r:id="rId44"/>
    <p:sldId id="312" r:id="rId45"/>
    <p:sldId id="314" r:id="rId46"/>
    <p:sldId id="298" r:id="rId47"/>
    <p:sldId id="315" r:id="rId48"/>
    <p:sldId id="316" r:id="rId49"/>
    <p:sldId id="301" r:id="rId50"/>
    <p:sldId id="317" r:id="rId51"/>
    <p:sldId id="318" r:id="rId52"/>
    <p:sldId id="289" r:id="rId53"/>
    <p:sldId id="290" r:id="rId54"/>
    <p:sldId id="291" r:id="rId55"/>
    <p:sldId id="293" r:id="rId56"/>
    <p:sldId id="294" r:id="rId57"/>
    <p:sldId id="319" r:id="rId58"/>
    <p:sldId id="302" r:id="rId59"/>
    <p:sldId id="295" r:id="rId60"/>
  </p:sldIdLst>
  <p:sldSz cx="18288000" cy="10287000"/>
  <p:notesSz cx="6858000" cy="9144000"/>
  <p:embeddedFontLst>
    <p:embeddedFont>
      <p:font typeface="Funtastic" panose="020B0604020202020204" charset="0"/>
      <p:regular r:id="rId62"/>
    </p:embeddedFont>
    <p:embeddedFont>
      <p:font typeface="League Spartan" panose="020B0604020202020204" charset="0"/>
      <p:regular r:id="rId63"/>
    </p:embeddedFont>
    <p:embeddedFont>
      <p:font typeface="Open Sans Bold" panose="020B0604020202020204" charset="0"/>
      <p:regular r:id="rId64"/>
      <p:bold r:id="rId65"/>
    </p:embeddedFont>
    <p:embeddedFont>
      <p:font typeface="Paytone One" panose="020B0604020202020204" charset="0"/>
      <p:regular r:id="rId66"/>
    </p:embeddedFont>
    <p:embeddedFont>
      <p:font typeface="Sukar" panose="020B0604020202020204" charset="0"/>
      <p:regular r:id="rId67"/>
    </p:embeddedFont>
    <p:embeddedFont>
      <p:font typeface="Sukar Bold" panose="020B060402020202020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B0B0"/>
    <a:srgbClr val="8B3030"/>
    <a:srgbClr val="F4E5D4"/>
    <a:srgbClr val="D7D7D7"/>
    <a:srgbClr val="B59E9E"/>
    <a:srgbClr val="C4ABAB"/>
    <a:srgbClr val="F6F3EB"/>
    <a:srgbClr val="62B39D"/>
    <a:srgbClr val="F5F0EA"/>
    <a:srgbClr val="F7F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6993A-6867-40D8-5E70-8F052EE9B3DC}" v="671" dt="2024-06-15T11:49:35.960"/>
    <p1510:client id="{17096273-4EE8-0191-510D-2C4365B00DC4}" v="243" dt="2024-06-13T21:34:41.463"/>
    <p1510:client id="{65CBFAC1-0BEC-9AA5-C4AB-65C4A1E19D42}" v="35" dt="2024-06-14T09:17:36.751"/>
    <p1510:client id="{6938B73A-BC04-2D4C-E1DB-95ED2591B430}" v="200" dt="2024-06-14T11:10:39.842"/>
    <p1510:client id="{EBC48B6A-3166-38EE-96B0-362F20E92D78}" v="45" dt="2024-06-14T09:49:28.8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585" autoAdjust="0"/>
  </p:normalViewPr>
  <p:slideViewPr>
    <p:cSldViewPr>
      <p:cViewPr varScale="1">
        <p:scale>
          <a:sx n="40" d="100"/>
          <a:sy n="40" d="100"/>
        </p:scale>
        <p:origin x="903" y="5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C78FC-F224-4905-8302-8D4D60C209AB}" type="datetimeFigureOut">
              <a:rPr lang="en-US" smtClean="0"/>
              <a:t>6/21/2024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37A39-EA44-4B37-9C27-0FBFB23FA621}" type="slidenum">
              <a:rPr lang="en-US" smtClean="0"/>
              <a:t>‹#›</a:t>
            </a:fld>
            <a:endParaRPr lang="en-US"/>
          </a:p>
        </p:txBody>
      </p:sp>
    </p:spTree>
    <p:extLst>
      <p:ext uri="{BB962C8B-B14F-4D97-AF65-F5344CB8AC3E}">
        <p14:creationId xmlns:p14="http://schemas.microsoft.com/office/powerpoint/2010/main" val="32570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F37A39-EA44-4B37-9C27-0FBFB23FA621}" type="slidenum">
              <a:rPr lang="en-US" smtClean="0"/>
              <a:t>53</a:t>
            </a:fld>
            <a:endParaRPr lang="en-US"/>
          </a:p>
        </p:txBody>
      </p:sp>
    </p:spTree>
    <p:extLst>
      <p:ext uri="{BB962C8B-B14F-4D97-AF65-F5344CB8AC3E}">
        <p14:creationId xmlns:p14="http://schemas.microsoft.com/office/powerpoint/2010/main" val="3838025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F37A39-EA44-4B37-9C27-0FBFB23FA621}" type="slidenum">
              <a:rPr lang="en-US" smtClean="0"/>
              <a:t>54</a:t>
            </a:fld>
            <a:endParaRPr lang="en-US"/>
          </a:p>
        </p:txBody>
      </p:sp>
    </p:spTree>
    <p:extLst>
      <p:ext uri="{BB962C8B-B14F-4D97-AF65-F5344CB8AC3E}">
        <p14:creationId xmlns:p14="http://schemas.microsoft.com/office/powerpoint/2010/main" val="80862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slideLayout" Target="../slideLayouts/slideLayout7.xml"/><Relationship Id="rId4" Type="http://schemas.openxmlformats.org/officeDocument/2006/relationships/image" Target="../media/image58.jpg"/></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2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g"/></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g"/><Relationship Id="rId1" Type="http://schemas.openxmlformats.org/officeDocument/2006/relationships/slideLayout" Target="../slideLayouts/slideLayout7.xml"/><Relationship Id="rId4" Type="http://schemas.openxmlformats.org/officeDocument/2006/relationships/image" Target="../media/image71.jpg"/></Relationships>
</file>

<file path=ppt/slides/_rels/slide2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2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3" Type="http://schemas.openxmlformats.org/officeDocument/2006/relationships/image" Target="../media/image89.svg"/><Relationship Id="rId7" Type="http://schemas.openxmlformats.org/officeDocument/2006/relationships/image" Target="../media/image93.svg"/><Relationship Id="rId12" Type="http://schemas.openxmlformats.org/officeDocument/2006/relationships/image" Target="../media/image98.png"/><Relationship Id="rId17" Type="http://schemas.openxmlformats.org/officeDocument/2006/relationships/image" Target="../media/image103.svg"/><Relationship Id="rId2" Type="http://schemas.openxmlformats.org/officeDocument/2006/relationships/image" Target="../media/image88.png"/><Relationship Id="rId16"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36.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image" Target="../media/image91.svg"/><Relationship Id="rId7" Type="http://schemas.openxmlformats.org/officeDocument/2006/relationships/image" Target="../media/image97.svg"/><Relationship Id="rId12" Type="http://schemas.openxmlformats.org/officeDocument/2006/relationships/image" Target="../media/image108.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7.svg"/><Relationship Id="rId5" Type="http://schemas.openxmlformats.org/officeDocument/2006/relationships/image" Target="../media/image89.svg"/><Relationship Id="rId10" Type="http://schemas.openxmlformats.org/officeDocument/2006/relationships/image" Target="../media/image106.png"/><Relationship Id="rId4" Type="http://schemas.openxmlformats.org/officeDocument/2006/relationships/image" Target="../media/image88.png"/><Relationship Id="rId9" Type="http://schemas.openxmlformats.org/officeDocument/2006/relationships/image" Target="../media/image105.svg"/></Relationships>
</file>

<file path=ppt/slides/_rels/slide37.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07.sv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07.svg"/><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07.sv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sv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universe.roboflow.com/audrey-kim/dog-poo-health/browse?queryText=class:Unlabeled&amp;pageSize=50&amp;startingIndex=0&amp;browseQuery=true" TargetMode="External"/><Relationship Id="rId4" Type="http://schemas.openxmlformats.org/officeDocument/2006/relationships/image" Target="../media/image123.svg"/></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hyperlink" Target="https://www.hindawi.com/journals/js/2023/56025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link.springer.com/article/10.1007/s13273-022-00249-7" TargetMode="External"/><Relationship Id="rId5" Type="http://schemas.openxmlformats.org/officeDocument/2006/relationships/hyperlink" Target="https://universe.roboflow.com/audrey-kim/dog-poo-health/browse?queryText=class:Unlabeled&amp;pageSize=50&amp;startingIndex=0&amp;browseQuery=true" TargetMode="External"/><Relationship Id="rId4" Type="http://schemas.openxmlformats.org/officeDocument/2006/relationships/image" Target="../media/image123.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205781" y="763489"/>
            <a:ext cx="12282985" cy="8229600"/>
          </a:xfrm>
          <a:custGeom>
            <a:avLst/>
            <a:gdLst/>
            <a:ahLst/>
            <a:cxnLst/>
            <a:rect l="l" t="t" r="r" b="b"/>
            <a:pathLst>
              <a:path w="12282985" h="8229600">
                <a:moveTo>
                  <a:pt x="0" y="0"/>
                </a:moveTo>
                <a:lnTo>
                  <a:pt x="12282985" y="0"/>
                </a:lnTo>
                <a:lnTo>
                  <a:pt x="12282985" y="8229600"/>
                </a:lnTo>
                <a:lnTo>
                  <a:pt x="0" y="822960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956922" y="3133484"/>
            <a:ext cx="14269566" cy="5763181"/>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4864"/>
              </a:lnSpc>
            </a:pPr>
            <a:r>
              <a:rPr lang="en-US" sz="16300" dirty="0">
                <a:solidFill>
                  <a:srgbClr val="63B8BB"/>
                </a:solidFill>
                <a:latin typeface="Paytone One"/>
              </a:rPr>
              <a:t>YUNA :PET APPLICATION </a:t>
            </a:r>
            <a:endParaRPr lang="en-US" sz="16334" dirty="0">
              <a:solidFill>
                <a:srgbClr val="63B8BB"/>
              </a:solidFill>
              <a:latin typeface="Paytone One"/>
            </a:endParaRPr>
          </a:p>
        </p:txBody>
      </p:sp>
      <p:sp>
        <p:nvSpPr>
          <p:cNvPr id="4" name="Freeform 4"/>
          <p:cNvSpPr/>
          <p:nvPr/>
        </p:nvSpPr>
        <p:spPr>
          <a:xfrm rot="19624022">
            <a:off x="779887" y="2099601"/>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6137703">
            <a:off x="13998865" y="2002055"/>
            <a:ext cx="2166707" cy="3017520"/>
          </a:xfrm>
          <a:custGeom>
            <a:avLst/>
            <a:gdLst/>
            <a:ahLst/>
            <a:cxnLst/>
            <a:rect l="l" t="t" r="r" b="b"/>
            <a:pathLst>
              <a:path w="2166707" h="3017520">
                <a:moveTo>
                  <a:pt x="0" y="0"/>
                </a:moveTo>
                <a:lnTo>
                  <a:pt x="2166708" y="0"/>
                </a:lnTo>
                <a:lnTo>
                  <a:pt x="2166708" y="3017520"/>
                </a:lnTo>
                <a:lnTo>
                  <a:pt x="0" y="3017520"/>
                </a:lnTo>
                <a:lnTo>
                  <a:pt x="0" y="0"/>
                </a:lnTo>
                <a:close/>
              </a:path>
            </a:pathLst>
          </a:custGeom>
          <a:blipFill>
            <a:blip r:embed="rId6">
              <a:extLst>
                <a:ext uri="{96DAC541-7B7A-43D3-8B79-37D633B846F1}">
                  <asvg:svgBlip xmlns:asvg="http://schemas.microsoft.com/office/drawing/2016/SVG/main" r:embed="rId7"/>
                </a:ext>
              </a:extLst>
            </a:blip>
            <a:stretch>
              <a:fillRect l="-237618"/>
            </a:stretch>
          </a:blipFill>
        </p:spPr>
        <p:txBody>
          <a:bodyPr/>
          <a:lstStyle/>
          <a:p>
            <a:endParaRPr lang="en-US"/>
          </a:p>
        </p:txBody>
      </p:sp>
      <p:sp>
        <p:nvSpPr>
          <p:cNvPr id="6" name="TextBox 6"/>
          <p:cNvSpPr txBox="1"/>
          <p:nvPr/>
        </p:nvSpPr>
        <p:spPr>
          <a:xfrm>
            <a:off x="4668515" y="6996937"/>
            <a:ext cx="8950971" cy="1394078"/>
          </a:xfrm>
          <a:prstGeom prst="rect">
            <a:avLst/>
          </a:prstGeom>
        </p:spPr>
        <p:txBody>
          <a:bodyPr lIns="0" tIns="0" rIns="0" bIns="0" rtlCol="0" anchor="t">
            <a:spAutoFit/>
          </a:bodyPr>
          <a:lstStyle/>
          <a:p>
            <a:pPr algn="ctr">
              <a:lnSpc>
                <a:spcPts val="3662"/>
              </a:lnSpc>
            </a:pPr>
            <a:r>
              <a:rPr lang="en-US" sz="3699">
                <a:solidFill>
                  <a:srgbClr val="000000"/>
                </a:solidFill>
                <a:latin typeface="Sukar Bold"/>
              </a:rPr>
              <a:t>Graduation Project​</a:t>
            </a:r>
          </a:p>
          <a:p>
            <a:pPr algn="ctr">
              <a:lnSpc>
                <a:spcPts val="3662"/>
              </a:lnSpc>
            </a:pPr>
            <a:r>
              <a:rPr lang="en-US" sz="3699">
                <a:solidFill>
                  <a:srgbClr val="000000"/>
                </a:solidFill>
                <a:latin typeface="Sukar Bold"/>
              </a:rPr>
              <a:t>2023-2024</a:t>
            </a:r>
          </a:p>
          <a:p>
            <a:pPr algn="ctr">
              <a:lnSpc>
                <a:spcPts val="3662"/>
              </a:lnSpc>
            </a:pPr>
            <a:endParaRPr lang="en-US" sz="3699">
              <a:solidFill>
                <a:srgbClr val="000000"/>
              </a:solidFill>
              <a:latin typeface="Sukar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2336680" y="1395163"/>
            <a:ext cx="13655166" cy="7863137"/>
          </a:xfrm>
          <a:prstGeom prst="roundRect">
            <a:avLst/>
          </a:prstGeom>
          <a:blipFill>
            <a:blip r:embed="rId2"/>
            <a:stretch>
              <a:fillRect t="-1459" b="-1459"/>
            </a:stretch>
          </a:blipFill>
          <a:ln w="38100" cap="rnd">
            <a:solidFill>
              <a:srgbClr val="D49694"/>
            </a:solidFill>
            <a:prstDash val="solid"/>
            <a:round/>
          </a:ln>
        </p:spPr>
        <p:txBody>
          <a:bodyPr/>
          <a:lstStyle/>
          <a:p>
            <a:endParaRPr lang="en-US"/>
          </a:p>
        </p:txBody>
      </p:sp>
      <p:sp>
        <p:nvSpPr>
          <p:cNvPr id="3" name="Freeform 3"/>
          <p:cNvSpPr/>
          <p:nvPr/>
        </p:nvSpPr>
        <p:spPr>
          <a:xfrm flipH="1">
            <a:off x="-487676" y="7219741"/>
            <a:ext cx="3032752" cy="3067259"/>
          </a:xfrm>
          <a:custGeom>
            <a:avLst/>
            <a:gdLst/>
            <a:ahLst/>
            <a:cxnLst/>
            <a:rect l="l" t="t" r="r" b="b"/>
            <a:pathLst>
              <a:path w="3032752" h="3067259">
                <a:moveTo>
                  <a:pt x="3032752" y="0"/>
                </a:moveTo>
                <a:lnTo>
                  <a:pt x="0" y="0"/>
                </a:lnTo>
                <a:lnTo>
                  <a:pt x="0" y="3067259"/>
                </a:lnTo>
                <a:lnTo>
                  <a:pt x="3032752" y="3067259"/>
                </a:lnTo>
                <a:lnTo>
                  <a:pt x="30327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742924" y="7219741"/>
            <a:ext cx="3032752" cy="3067259"/>
          </a:xfrm>
          <a:custGeom>
            <a:avLst/>
            <a:gdLst/>
            <a:ahLst/>
            <a:cxnLst/>
            <a:rect l="l" t="t" r="r" b="b"/>
            <a:pathLst>
              <a:path w="3032752" h="3067259">
                <a:moveTo>
                  <a:pt x="0" y="0"/>
                </a:moveTo>
                <a:lnTo>
                  <a:pt x="3032752" y="0"/>
                </a:lnTo>
                <a:lnTo>
                  <a:pt x="3032752" y="3067259"/>
                </a:lnTo>
                <a:lnTo>
                  <a:pt x="0" y="3067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6457" y="238542"/>
            <a:ext cx="13726082" cy="1418390"/>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1745"/>
              </a:lnSpc>
              <a:spcBef>
                <a:spcPct val="0"/>
              </a:spcBef>
            </a:pPr>
            <a:r>
              <a:rPr lang="en-US" sz="8389" dirty="0">
                <a:solidFill>
                  <a:srgbClr val="41989B"/>
                </a:solidFill>
                <a:latin typeface="Paytone One"/>
              </a:rPr>
              <a:t>Problem Statements: </a:t>
            </a:r>
          </a:p>
        </p:txBody>
      </p:sp>
      <p:sp>
        <p:nvSpPr>
          <p:cNvPr id="3" name="TextBox 3"/>
          <p:cNvSpPr txBox="1"/>
          <p:nvPr/>
        </p:nvSpPr>
        <p:spPr>
          <a:xfrm>
            <a:off x="1354993" y="4174684"/>
            <a:ext cx="6846801" cy="1937633"/>
          </a:xfrm>
          <a:prstGeom prst="rect">
            <a:avLst/>
          </a:prstGeom>
        </p:spPr>
        <p:txBody>
          <a:bodyPr lIns="0" tIns="0" rIns="0" bIns="0" rtlCol="0" anchor="t">
            <a:spAutoFit/>
          </a:bodyPr>
          <a:lstStyle/>
          <a:p>
            <a:pPr algn="ctr">
              <a:lnSpc>
                <a:spcPts val="3885"/>
              </a:lnSpc>
            </a:pPr>
            <a:r>
              <a:rPr lang="en-US" sz="3238" dirty="0">
                <a:solidFill>
                  <a:srgbClr val="000000"/>
                </a:solidFill>
                <a:latin typeface="Sukar Bold"/>
              </a:rPr>
              <a:t>Lack of accessible and detailed information about various pet species and their specific needs, leading to uninformed pet care practices.</a:t>
            </a:r>
          </a:p>
        </p:txBody>
      </p:sp>
      <p:sp>
        <p:nvSpPr>
          <p:cNvPr id="4" name="Freeform 4"/>
          <p:cNvSpPr/>
          <p:nvPr/>
        </p:nvSpPr>
        <p:spPr>
          <a:xfrm rot="-10800000">
            <a:off x="1354993" y="2739279"/>
            <a:ext cx="6789800" cy="1255917"/>
          </a:xfrm>
          <a:custGeom>
            <a:avLst/>
            <a:gdLst/>
            <a:ahLst/>
            <a:cxnLst/>
            <a:rect l="l" t="t" r="r" b="b"/>
            <a:pathLst>
              <a:path w="6789800" h="1255917">
                <a:moveTo>
                  <a:pt x="0" y="0"/>
                </a:moveTo>
                <a:lnTo>
                  <a:pt x="6789800" y="0"/>
                </a:lnTo>
                <a:lnTo>
                  <a:pt x="6789800" y="1255916"/>
                </a:lnTo>
                <a:lnTo>
                  <a:pt x="0" y="1255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2012477" y="3092170"/>
            <a:ext cx="5474832" cy="769209"/>
          </a:xfrm>
          <a:prstGeom prst="rect">
            <a:avLst/>
          </a:prstGeom>
        </p:spPr>
        <p:txBody>
          <a:bodyPr lIns="0" tIns="0" rIns="0" bIns="0" rtlCol="0" anchor="t">
            <a:spAutoFit/>
          </a:bodyPr>
          <a:lstStyle/>
          <a:p>
            <a:pPr algn="ctr">
              <a:lnSpc>
                <a:spcPts val="5503"/>
              </a:lnSpc>
            </a:pPr>
            <a:r>
              <a:rPr lang="en-US" sz="6552" spc="39">
                <a:solidFill>
                  <a:srgbClr val="010A4F"/>
                </a:solidFill>
                <a:latin typeface="Paytone One"/>
              </a:rPr>
              <a:t>PROBLEM 1</a:t>
            </a:r>
          </a:p>
        </p:txBody>
      </p:sp>
      <p:sp>
        <p:nvSpPr>
          <p:cNvPr id="6" name="TextBox 6"/>
          <p:cNvSpPr txBox="1"/>
          <p:nvPr/>
        </p:nvSpPr>
        <p:spPr>
          <a:xfrm>
            <a:off x="10315242" y="4198891"/>
            <a:ext cx="6445730" cy="2289328"/>
          </a:xfrm>
          <a:prstGeom prst="rect">
            <a:avLst/>
          </a:prstGeom>
        </p:spPr>
        <p:txBody>
          <a:bodyPr lIns="0" tIns="0" rIns="0" bIns="0" rtlCol="0" anchor="t">
            <a:spAutoFit/>
          </a:bodyPr>
          <a:lstStyle/>
          <a:p>
            <a:pPr algn="ctr">
              <a:lnSpc>
                <a:spcPts val="3658"/>
              </a:lnSpc>
            </a:pPr>
            <a:r>
              <a:rPr lang="en-US" sz="3048">
                <a:solidFill>
                  <a:srgbClr val="000000"/>
                </a:solidFill>
                <a:latin typeface="Sukar Bold"/>
              </a:rPr>
              <a:t>"Identifying skin diseases in dogs is challenging, potentially leading to delayed treatment. Pet owners may struggle to recognize signs of disease in their pets' stool."</a:t>
            </a:r>
          </a:p>
        </p:txBody>
      </p:sp>
      <p:sp>
        <p:nvSpPr>
          <p:cNvPr id="7" name="Freeform 7"/>
          <p:cNvSpPr/>
          <p:nvPr/>
        </p:nvSpPr>
        <p:spPr>
          <a:xfrm rot="-10800000">
            <a:off x="10143207" y="2718961"/>
            <a:ext cx="6789800" cy="1255917"/>
          </a:xfrm>
          <a:custGeom>
            <a:avLst/>
            <a:gdLst/>
            <a:ahLst/>
            <a:cxnLst/>
            <a:rect l="l" t="t" r="r" b="b"/>
            <a:pathLst>
              <a:path w="6789800" h="1255917">
                <a:moveTo>
                  <a:pt x="0" y="0"/>
                </a:moveTo>
                <a:lnTo>
                  <a:pt x="6789800" y="0"/>
                </a:lnTo>
                <a:lnTo>
                  <a:pt x="6789800" y="1255917"/>
                </a:lnTo>
                <a:lnTo>
                  <a:pt x="0" y="1255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800691" y="3071853"/>
            <a:ext cx="5474832" cy="769209"/>
          </a:xfrm>
          <a:prstGeom prst="rect">
            <a:avLst/>
          </a:prstGeom>
        </p:spPr>
        <p:txBody>
          <a:bodyPr lIns="0" tIns="0" rIns="0" bIns="0" rtlCol="0" anchor="t">
            <a:spAutoFit/>
          </a:bodyPr>
          <a:lstStyle/>
          <a:p>
            <a:pPr algn="ctr">
              <a:lnSpc>
                <a:spcPts val="5503"/>
              </a:lnSpc>
            </a:pPr>
            <a:r>
              <a:rPr lang="en-US" sz="6552" spc="39">
                <a:solidFill>
                  <a:srgbClr val="010A4F"/>
                </a:solidFill>
                <a:latin typeface="Paytone One"/>
              </a:rPr>
              <a:t>PROBLEM 2</a:t>
            </a:r>
          </a:p>
        </p:txBody>
      </p:sp>
      <p:sp>
        <p:nvSpPr>
          <p:cNvPr id="9" name="Freeform 9"/>
          <p:cNvSpPr/>
          <p:nvPr/>
        </p:nvSpPr>
        <p:spPr>
          <a:xfrm rot="-10800000">
            <a:off x="5091616" y="6678719"/>
            <a:ext cx="6789800" cy="1255917"/>
          </a:xfrm>
          <a:custGeom>
            <a:avLst/>
            <a:gdLst/>
            <a:ahLst/>
            <a:cxnLst/>
            <a:rect l="l" t="t" r="r" b="b"/>
            <a:pathLst>
              <a:path w="6789800" h="1255917">
                <a:moveTo>
                  <a:pt x="0" y="0"/>
                </a:moveTo>
                <a:lnTo>
                  <a:pt x="6789800" y="0"/>
                </a:lnTo>
                <a:lnTo>
                  <a:pt x="6789800" y="1255917"/>
                </a:lnTo>
                <a:lnTo>
                  <a:pt x="0" y="1255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5091616" y="8136325"/>
            <a:ext cx="6393679" cy="1575095"/>
          </a:xfrm>
          <a:prstGeom prst="rect">
            <a:avLst/>
          </a:prstGeom>
        </p:spPr>
        <p:txBody>
          <a:bodyPr lIns="0" tIns="0" rIns="0" bIns="0" rtlCol="0" anchor="t">
            <a:spAutoFit/>
          </a:bodyPr>
          <a:lstStyle/>
          <a:p>
            <a:pPr algn="ctr">
              <a:lnSpc>
                <a:spcPts val="4237"/>
              </a:lnSpc>
            </a:pPr>
            <a:r>
              <a:rPr lang="en-US" sz="3530" dirty="0">
                <a:solidFill>
                  <a:srgbClr val="000000"/>
                </a:solidFill>
                <a:latin typeface="Sukar Bold"/>
              </a:rPr>
              <a:t>Busy schedules can result in overlooked pet care responsibilities. </a:t>
            </a:r>
          </a:p>
        </p:txBody>
      </p:sp>
      <p:sp>
        <p:nvSpPr>
          <p:cNvPr id="11" name="TextBox 11"/>
          <p:cNvSpPr txBox="1"/>
          <p:nvPr/>
        </p:nvSpPr>
        <p:spPr>
          <a:xfrm>
            <a:off x="5749100" y="7031642"/>
            <a:ext cx="5474832" cy="769147"/>
          </a:xfrm>
          <a:prstGeom prst="rect">
            <a:avLst/>
          </a:prstGeom>
        </p:spPr>
        <p:txBody>
          <a:bodyPr lIns="0" tIns="0" rIns="0" bIns="0" rtlCol="0" anchor="t">
            <a:spAutoFit/>
          </a:bodyPr>
          <a:lstStyle/>
          <a:p>
            <a:pPr algn="ctr">
              <a:lnSpc>
                <a:spcPts val="5503"/>
              </a:lnSpc>
            </a:pPr>
            <a:r>
              <a:rPr lang="en-US" sz="6552" spc="39" dirty="0">
                <a:solidFill>
                  <a:srgbClr val="010A4F"/>
                </a:solidFill>
                <a:latin typeface="Paytone One"/>
              </a:rPr>
              <a:t>PROBLEM 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003024" y="3244747"/>
            <a:ext cx="8769386" cy="3797506"/>
          </a:xfrm>
          <a:prstGeom prst="roundRect">
            <a:avLst/>
          </a:prstGeom>
          <a:blipFill>
            <a:blip r:embed="rId2"/>
            <a:stretch>
              <a:fillRect b="-1606"/>
            </a:stretch>
          </a:blipFill>
          <a:ln w="38100" cap="rnd">
            <a:solidFill>
              <a:srgbClr val="D49694"/>
            </a:solidFill>
            <a:prstDash val="solid"/>
            <a:round/>
          </a:ln>
        </p:spPr>
        <p:txBody>
          <a:bodyPr/>
          <a:lstStyle/>
          <a:p>
            <a:endParaRPr lang="en-US"/>
          </a:p>
        </p:txBody>
      </p:sp>
      <p:sp>
        <p:nvSpPr>
          <p:cNvPr id="3" name="Freeform 3"/>
          <p:cNvSpPr/>
          <p:nvPr/>
        </p:nvSpPr>
        <p:spPr>
          <a:xfrm>
            <a:off x="10437551" y="7710061"/>
            <a:ext cx="6318587" cy="1967913"/>
          </a:xfrm>
          <a:prstGeom prst="roundRect">
            <a:avLst/>
          </a:prstGeom>
          <a:blipFill>
            <a:blip r:embed="rId3"/>
            <a:stretch>
              <a:fillRect t="-302" b="-302"/>
            </a:stretch>
          </a:blipFill>
          <a:ln w="38100" cap="rnd">
            <a:solidFill>
              <a:srgbClr val="D49694"/>
            </a:solidFill>
            <a:prstDash val="solid"/>
            <a:round/>
          </a:ln>
        </p:spPr>
        <p:txBody>
          <a:bodyPr/>
          <a:lstStyle/>
          <a:p>
            <a:endParaRPr lang="en-US"/>
          </a:p>
        </p:txBody>
      </p:sp>
      <p:sp>
        <p:nvSpPr>
          <p:cNvPr id="4" name="TextBox 4"/>
          <p:cNvSpPr txBox="1"/>
          <p:nvPr/>
        </p:nvSpPr>
        <p:spPr>
          <a:xfrm>
            <a:off x="1028700" y="476895"/>
            <a:ext cx="7564527" cy="1119451"/>
          </a:xfrm>
          <a:prstGeom prst="rect">
            <a:avLst/>
          </a:prstGeom>
          <a:effectLst>
            <a:outerShdw blurRad="63500" dist="38100" dir="2700000">
              <a:srgbClr val="000000">
                <a:alpha val="28000"/>
              </a:srgbClr>
            </a:outerShdw>
          </a:effectLst>
        </p:spPr>
        <p:txBody>
          <a:bodyPr wrap="square" lIns="0" tIns="0" rIns="0" bIns="0" rtlCol="0" anchor="t">
            <a:spAutoFit/>
          </a:bodyPr>
          <a:lstStyle/>
          <a:p>
            <a:pPr algn="ctr">
              <a:lnSpc>
                <a:spcPts val="9172"/>
              </a:lnSpc>
              <a:spcBef>
                <a:spcPct val="0"/>
              </a:spcBef>
            </a:pPr>
            <a:r>
              <a:rPr lang="en-US" sz="6552" spc="39" dirty="0">
                <a:solidFill>
                  <a:srgbClr val="41989B"/>
                </a:solidFill>
                <a:latin typeface="Paytone One"/>
              </a:rPr>
              <a:t>RELATED WORK​</a:t>
            </a:r>
          </a:p>
        </p:txBody>
      </p:sp>
      <p:sp>
        <p:nvSpPr>
          <p:cNvPr id="5" name="TextBox 5"/>
          <p:cNvSpPr txBox="1"/>
          <p:nvPr/>
        </p:nvSpPr>
        <p:spPr>
          <a:xfrm>
            <a:off x="1028700" y="1929307"/>
            <a:ext cx="5791571" cy="821055"/>
          </a:xfrm>
          <a:prstGeom prst="rect">
            <a:avLst/>
          </a:prstGeom>
        </p:spPr>
        <p:txBody>
          <a:bodyPr lIns="0" tIns="0" rIns="0" bIns="0" rtlCol="0" anchor="t">
            <a:spAutoFit/>
          </a:bodyPr>
          <a:lstStyle/>
          <a:p>
            <a:pPr marL="1036320" lvl="1" indent="-518160" algn="ctr">
              <a:lnSpc>
                <a:spcPts val="6719"/>
              </a:lnSpc>
              <a:buFont typeface="Arial"/>
              <a:buChar char="•"/>
            </a:pPr>
            <a:r>
              <a:rPr lang="en-US" sz="4800" u="sng" spc="28">
                <a:solidFill>
                  <a:srgbClr val="D49694"/>
                </a:solidFill>
                <a:latin typeface="Sukar Bold"/>
              </a:rPr>
              <a:t>TTCARE APP</a:t>
            </a:r>
          </a:p>
        </p:txBody>
      </p:sp>
      <p:sp>
        <p:nvSpPr>
          <p:cNvPr id="6" name="TextBox 6"/>
          <p:cNvSpPr txBox="1"/>
          <p:nvPr/>
        </p:nvSpPr>
        <p:spPr>
          <a:xfrm>
            <a:off x="1291827" y="3026208"/>
            <a:ext cx="6952043" cy="2003817"/>
          </a:xfrm>
          <a:prstGeom prst="rect">
            <a:avLst/>
          </a:prstGeom>
        </p:spPr>
        <p:txBody>
          <a:bodyPr lIns="0" tIns="0" rIns="0" bIns="0" rtlCol="0" anchor="t">
            <a:spAutoFit/>
          </a:bodyPr>
          <a:lstStyle/>
          <a:p>
            <a:pPr marL="1234753" lvl="2" indent="-411584">
              <a:lnSpc>
                <a:spcPts val="4003"/>
              </a:lnSpc>
              <a:buFont typeface="Arial"/>
              <a:buChar char="⚬"/>
            </a:pPr>
            <a:r>
              <a:rPr lang="en-US" sz="2859" spc="17">
                <a:solidFill>
                  <a:srgbClr val="6F9394"/>
                </a:solidFill>
                <a:latin typeface="Sukar Bold"/>
              </a:rPr>
              <a:t>HOW TTCARE WORKS</a:t>
            </a:r>
          </a:p>
          <a:p>
            <a:pPr marL="1852129" lvl="3" indent="-463032">
              <a:lnSpc>
                <a:spcPts val="4003"/>
              </a:lnSpc>
              <a:buFont typeface="Arial"/>
              <a:buChar char="￭"/>
            </a:pPr>
            <a:r>
              <a:rPr lang="en-US" sz="2859" spc="17">
                <a:solidFill>
                  <a:srgbClr val="000000"/>
                </a:solidFill>
                <a:latin typeface="Sukar"/>
              </a:rPr>
              <a:t>Simply take pictures of your pet's eyes and skin to check their health with the help of our AI.</a:t>
            </a:r>
          </a:p>
        </p:txBody>
      </p:sp>
      <p:sp>
        <p:nvSpPr>
          <p:cNvPr id="7" name="TextBox 7"/>
          <p:cNvSpPr txBox="1"/>
          <p:nvPr/>
        </p:nvSpPr>
        <p:spPr>
          <a:xfrm>
            <a:off x="2632623" y="5765991"/>
            <a:ext cx="6911231" cy="4000004"/>
          </a:xfrm>
          <a:prstGeom prst="rect">
            <a:avLst/>
          </a:prstGeom>
        </p:spPr>
        <p:txBody>
          <a:bodyPr lIns="0" tIns="0" rIns="0" bIns="0" rtlCol="0" anchor="t">
            <a:spAutoFit/>
          </a:bodyPr>
          <a:lstStyle/>
          <a:p>
            <a:pPr marL="984190" lvl="3" indent="-246047">
              <a:lnSpc>
                <a:spcPts val="2127"/>
              </a:lnSpc>
              <a:buFont typeface="Arial"/>
              <a:buChar char="￭"/>
            </a:pPr>
            <a:r>
              <a:rPr lang="en-US" sz="1519" spc="9" dirty="0">
                <a:solidFill>
                  <a:srgbClr val="8B3030"/>
                </a:solidFill>
                <a:latin typeface="Sukar Bold"/>
              </a:rPr>
              <a:t>SIMPLE</a:t>
            </a:r>
          </a:p>
          <a:p>
            <a:pPr>
              <a:lnSpc>
                <a:spcPts val="2127"/>
              </a:lnSpc>
            </a:pPr>
            <a:r>
              <a:rPr lang="en-US" sz="1519" spc="9" dirty="0">
                <a:solidFill>
                  <a:srgbClr val="000000"/>
                </a:solidFill>
                <a:latin typeface="Sukar Bold"/>
              </a:rPr>
              <a:t>Just download the app and you are then</a:t>
            </a:r>
          </a:p>
          <a:p>
            <a:pPr>
              <a:lnSpc>
                <a:spcPts val="2127"/>
              </a:lnSpc>
            </a:pPr>
            <a:r>
              <a:rPr lang="en-US" sz="1519" spc="9" dirty="0">
                <a:solidFill>
                  <a:srgbClr val="000000"/>
                </a:solidFill>
                <a:latin typeface="Sukar Bold"/>
              </a:rPr>
              <a:t>ready to check the health of your dog(s) or cat(s).</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Smart</a:t>
            </a:r>
          </a:p>
          <a:p>
            <a:pPr>
              <a:lnSpc>
                <a:spcPts val="2127"/>
              </a:lnSpc>
            </a:pPr>
            <a:r>
              <a:rPr lang="en-US" sz="1519" spc="9" dirty="0">
                <a:solidFill>
                  <a:srgbClr val="000000"/>
                </a:solidFill>
                <a:latin typeface="Sukar Bold"/>
              </a:rPr>
              <a:t>AI will detect abnormal symptoms early</a:t>
            </a:r>
          </a:p>
          <a:p>
            <a:pPr>
              <a:lnSpc>
                <a:spcPts val="2127"/>
              </a:lnSpc>
            </a:pPr>
            <a:r>
              <a:rPr lang="en-US" sz="1519" spc="9" dirty="0">
                <a:solidFill>
                  <a:srgbClr val="000000"/>
                </a:solidFill>
                <a:latin typeface="Sukar Bold"/>
              </a:rPr>
              <a:t>with an accuracy level of over 90%.</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Innovative</a:t>
            </a:r>
          </a:p>
          <a:p>
            <a:pPr>
              <a:lnSpc>
                <a:spcPts val="2127"/>
              </a:lnSpc>
            </a:pPr>
            <a:r>
              <a:rPr lang="en-US" sz="1519" spc="9" dirty="0">
                <a:solidFill>
                  <a:srgbClr val="000000"/>
                </a:solidFill>
                <a:latin typeface="Sukar Bold"/>
              </a:rPr>
              <a:t>World's first mobile application that</a:t>
            </a:r>
          </a:p>
          <a:p>
            <a:pPr>
              <a:lnSpc>
                <a:spcPts val="2127"/>
              </a:lnSpc>
            </a:pPr>
            <a:r>
              <a:rPr lang="en-US" sz="1519" spc="9" dirty="0">
                <a:solidFill>
                  <a:srgbClr val="000000"/>
                </a:solidFill>
                <a:latin typeface="Sukar Bold"/>
              </a:rPr>
              <a:t>identifies symptoms of diseases.</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Recognized</a:t>
            </a:r>
          </a:p>
          <a:p>
            <a:pPr>
              <a:lnSpc>
                <a:spcPts val="2127"/>
              </a:lnSpc>
            </a:pPr>
            <a:r>
              <a:rPr lang="en-US" sz="1519" spc="9" dirty="0">
                <a:solidFill>
                  <a:srgbClr val="000000"/>
                </a:solidFill>
                <a:latin typeface="Sukar Bold"/>
              </a:rPr>
              <a:t>Patent registered medical device software approved by</a:t>
            </a:r>
          </a:p>
          <a:p>
            <a:pPr>
              <a:lnSpc>
                <a:spcPts val="2127"/>
              </a:lnSpc>
            </a:pPr>
            <a:r>
              <a:rPr lang="en-US" sz="1519" spc="9" dirty="0">
                <a:solidFill>
                  <a:srgbClr val="000000"/>
                </a:solidFill>
                <a:latin typeface="Sukar Bold"/>
              </a:rPr>
              <a:t>the Korean Ministry of Agriculture, Food and Rural Affairs.</a:t>
            </a:r>
          </a:p>
        </p:txBody>
      </p:sp>
      <p:sp>
        <p:nvSpPr>
          <p:cNvPr id="8" name="TextBox 8"/>
          <p:cNvSpPr txBox="1"/>
          <p:nvPr/>
        </p:nvSpPr>
        <p:spPr>
          <a:xfrm>
            <a:off x="1291827" y="5315776"/>
            <a:ext cx="4507441" cy="488315"/>
          </a:xfrm>
          <a:prstGeom prst="rect">
            <a:avLst/>
          </a:prstGeom>
        </p:spPr>
        <p:txBody>
          <a:bodyPr lIns="0" tIns="0" rIns="0" bIns="0" rtlCol="0" anchor="t">
            <a:spAutoFit/>
          </a:bodyPr>
          <a:lstStyle/>
          <a:p>
            <a:pPr marL="1252215" lvl="2" indent="-417405" algn="ctr">
              <a:lnSpc>
                <a:spcPts val="4059"/>
              </a:lnSpc>
              <a:buFont typeface="Arial"/>
              <a:buChar char="⚬"/>
            </a:pPr>
            <a:r>
              <a:rPr lang="en-US" sz="2899" spc="17">
                <a:solidFill>
                  <a:srgbClr val="6F9394"/>
                </a:solidFill>
                <a:latin typeface="Sukar Bold"/>
              </a:rPr>
              <a:t>ADVANTAGES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814392" y="2754998"/>
            <a:ext cx="9034399" cy="4819606"/>
          </a:xfrm>
          <a:prstGeom prst="roundRect">
            <a:avLst/>
          </a:prstGeom>
          <a:blipFill>
            <a:blip r:embed="rId2"/>
            <a:stretch>
              <a:fillRect/>
            </a:stretch>
          </a:blipFill>
          <a:ln w="38100" cap="rnd">
            <a:solidFill>
              <a:srgbClr val="D49694"/>
            </a:solidFill>
            <a:prstDash val="solid"/>
            <a:round/>
          </a:ln>
        </p:spPr>
        <p:txBody>
          <a:bodyPr/>
          <a:lstStyle/>
          <a:p>
            <a:endParaRPr lang="en-US"/>
          </a:p>
        </p:txBody>
      </p:sp>
      <p:sp>
        <p:nvSpPr>
          <p:cNvPr id="3" name="TextBox 3"/>
          <p:cNvSpPr txBox="1"/>
          <p:nvPr/>
        </p:nvSpPr>
        <p:spPr>
          <a:xfrm>
            <a:off x="0" y="476895"/>
            <a:ext cx="10143176" cy="1119451"/>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9172"/>
              </a:lnSpc>
              <a:spcBef>
                <a:spcPct val="0"/>
              </a:spcBef>
            </a:pPr>
            <a:r>
              <a:rPr lang="en-US" sz="6552" spc="39">
                <a:solidFill>
                  <a:srgbClr val="41989B"/>
                </a:solidFill>
                <a:latin typeface="Paytone One"/>
              </a:rPr>
              <a:t>RELATED WORK CONT.​</a:t>
            </a:r>
          </a:p>
        </p:txBody>
      </p:sp>
      <p:sp>
        <p:nvSpPr>
          <p:cNvPr id="4" name="TextBox 4"/>
          <p:cNvSpPr txBox="1"/>
          <p:nvPr/>
        </p:nvSpPr>
        <p:spPr>
          <a:xfrm>
            <a:off x="769963" y="1933943"/>
            <a:ext cx="4829212" cy="821055"/>
          </a:xfrm>
          <a:prstGeom prst="rect">
            <a:avLst/>
          </a:prstGeom>
        </p:spPr>
        <p:txBody>
          <a:bodyPr lIns="0" tIns="0" rIns="0" bIns="0" rtlCol="0" anchor="t">
            <a:spAutoFit/>
          </a:bodyPr>
          <a:lstStyle/>
          <a:p>
            <a:pPr marL="1036320" lvl="1" indent="-518160" algn="ctr">
              <a:lnSpc>
                <a:spcPts val="6719"/>
              </a:lnSpc>
              <a:buFont typeface="Arial"/>
              <a:buChar char="•"/>
            </a:pPr>
            <a:r>
              <a:rPr lang="en-US" sz="4800" u="sng" spc="28" dirty="0">
                <a:solidFill>
                  <a:srgbClr val="D49694"/>
                </a:solidFill>
                <a:latin typeface="Sukar Bold"/>
              </a:rPr>
              <a:t>PET PARENTS</a:t>
            </a:r>
          </a:p>
        </p:txBody>
      </p:sp>
      <p:sp>
        <p:nvSpPr>
          <p:cNvPr id="5" name="TextBox 5"/>
          <p:cNvSpPr txBox="1"/>
          <p:nvPr/>
        </p:nvSpPr>
        <p:spPr>
          <a:xfrm>
            <a:off x="1156828" y="5327996"/>
            <a:ext cx="7349474" cy="2369325"/>
          </a:xfrm>
          <a:prstGeom prst="rect">
            <a:avLst/>
          </a:prstGeom>
        </p:spPr>
        <p:txBody>
          <a:bodyPr lIns="0" tIns="0" rIns="0" bIns="0" rtlCol="0" anchor="t">
            <a:spAutoFit/>
          </a:bodyPr>
          <a:lstStyle/>
          <a:p>
            <a:pPr>
              <a:lnSpc>
                <a:spcPts val="3807"/>
              </a:lnSpc>
            </a:pPr>
            <a:endParaRPr dirty="0"/>
          </a:p>
          <a:p>
            <a:pPr marL="1761410" lvl="3" indent="-440353">
              <a:lnSpc>
                <a:spcPts val="3807"/>
              </a:lnSpc>
              <a:buFont typeface="Arial"/>
              <a:buChar char="￭"/>
            </a:pPr>
            <a:r>
              <a:rPr lang="en-US" sz="2719" spc="16" dirty="0">
                <a:solidFill>
                  <a:srgbClr val="000000"/>
                </a:solidFill>
                <a:latin typeface="Sukar"/>
              </a:rPr>
              <a:t>ADDS VACCINE REMINDERS.</a:t>
            </a:r>
          </a:p>
          <a:p>
            <a:pPr marL="1761410" lvl="3" indent="-440353">
              <a:lnSpc>
                <a:spcPts val="3807"/>
              </a:lnSpc>
              <a:buFont typeface="Arial"/>
              <a:buChar char="￭"/>
            </a:pPr>
            <a:r>
              <a:rPr lang="en-US" sz="2719" spc="16" dirty="0">
                <a:solidFill>
                  <a:srgbClr val="000000"/>
                </a:solidFill>
                <a:latin typeface="Sukar"/>
              </a:rPr>
              <a:t>AND GIVES YOU EASY WAYS TO SHARE CRITICAL INFO WITH CARETAKERS.</a:t>
            </a:r>
          </a:p>
        </p:txBody>
      </p:sp>
      <p:sp>
        <p:nvSpPr>
          <p:cNvPr id="6" name="TextBox 6"/>
          <p:cNvSpPr txBox="1"/>
          <p:nvPr/>
        </p:nvSpPr>
        <p:spPr>
          <a:xfrm>
            <a:off x="769963" y="5117176"/>
            <a:ext cx="4507441" cy="488315"/>
          </a:xfrm>
          <a:prstGeom prst="rect">
            <a:avLst/>
          </a:prstGeom>
        </p:spPr>
        <p:txBody>
          <a:bodyPr lIns="0" tIns="0" rIns="0" bIns="0" rtlCol="0" anchor="t">
            <a:spAutoFit/>
          </a:bodyPr>
          <a:lstStyle/>
          <a:p>
            <a:pPr marL="1252215" lvl="2" indent="-417405" algn="ctr">
              <a:lnSpc>
                <a:spcPts val="4059"/>
              </a:lnSpc>
              <a:buFont typeface="Arial"/>
              <a:buChar char="⚬"/>
            </a:pPr>
            <a:r>
              <a:rPr lang="en-US" sz="2899" spc="17" dirty="0">
                <a:solidFill>
                  <a:srgbClr val="6F9394"/>
                </a:solidFill>
                <a:latin typeface="Sukar Bold"/>
              </a:rPr>
              <a:t>ADVANTAGES</a:t>
            </a:r>
          </a:p>
        </p:txBody>
      </p:sp>
      <p:sp>
        <p:nvSpPr>
          <p:cNvPr id="7" name="TextBox 7"/>
          <p:cNvSpPr txBox="1"/>
          <p:nvPr/>
        </p:nvSpPr>
        <p:spPr>
          <a:xfrm>
            <a:off x="1853723" y="3116948"/>
            <a:ext cx="6435730" cy="1608251"/>
          </a:xfrm>
          <a:prstGeom prst="rect">
            <a:avLst/>
          </a:prstGeom>
        </p:spPr>
        <p:txBody>
          <a:bodyPr lIns="0" tIns="0" rIns="0" bIns="0" rtlCol="0" anchor="t">
            <a:spAutoFit/>
          </a:bodyPr>
          <a:lstStyle/>
          <a:p>
            <a:pPr algn="ctr">
              <a:lnSpc>
                <a:spcPts val="4266"/>
              </a:lnSpc>
              <a:spcBef>
                <a:spcPct val="0"/>
              </a:spcBef>
            </a:pPr>
            <a:r>
              <a:rPr lang="en-US" sz="3047" spc="18">
                <a:solidFill>
                  <a:srgbClr val="000000"/>
                </a:solidFill>
                <a:latin typeface="Sukar"/>
              </a:rPr>
              <a:t>It is an application that treats the pet owner like a father and provides important reminders regarding the pet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sp>
        <p:nvSpPr>
          <p:cNvPr id="29" name="Freeform 29"/>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 name="TextBox 30"/>
          <p:cNvSpPr txBox="1"/>
          <p:nvPr/>
        </p:nvSpPr>
        <p:spPr>
          <a:xfrm>
            <a:off x="1244472" y="2086962"/>
            <a:ext cx="15703134" cy="1228675"/>
          </a:xfrm>
          <a:prstGeom prst="rect">
            <a:avLst/>
          </a:prstGeom>
          <a:effectLst>
            <a:outerShdw blurRad="63500" dist="38100" dir="2700000">
              <a:srgbClr val="000000">
                <a:alpha val="23000"/>
              </a:srgbClr>
            </a:outerShdw>
          </a:effectLst>
        </p:spPr>
        <p:txBody>
          <a:bodyPr lIns="0" tIns="0" rIns="0" bIns="0" rtlCol="0" anchor="t">
            <a:spAutoFit/>
          </a:bodyPr>
          <a:lstStyle/>
          <a:p>
            <a:pPr>
              <a:lnSpc>
                <a:spcPts val="9600"/>
              </a:lnSpc>
            </a:pPr>
            <a:r>
              <a:rPr lang="en-US" sz="8000" dirty="0">
                <a:solidFill>
                  <a:srgbClr val="41989B"/>
                </a:solidFill>
                <a:latin typeface="League Spartan"/>
              </a:rPr>
              <a:t>Features</a:t>
            </a:r>
          </a:p>
        </p:txBody>
      </p:sp>
      <p:sp>
        <p:nvSpPr>
          <p:cNvPr id="31" name="Freeform 3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4" name="Group 43">
            <a:extLst>
              <a:ext uri="{FF2B5EF4-FFF2-40B4-BE49-F238E27FC236}">
                <a16:creationId xmlns:a16="http://schemas.microsoft.com/office/drawing/2014/main" id="{F98D9BA7-F6A5-5D26-99DF-A55595A83500}"/>
              </a:ext>
            </a:extLst>
          </p:cNvPr>
          <p:cNvGrpSpPr/>
          <p:nvPr/>
        </p:nvGrpSpPr>
        <p:grpSpPr>
          <a:xfrm>
            <a:off x="1033631" y="3771900"/>
            <a:ext cx="5090478" cy="3588646"/>
            <a:chOff x="1033631" y="3801413"/>
            <a:chExt cx="5090478" cy="3588646"/>
          </a:xfrm>
        </p:grpSpPr>
        <p:grpSp>
          <p:nvGrpSpPr>
            <p:cNvPr id="14" name="Group 14"/>
            <p:cNvGrpSpPr/>
            <p:nvPr/>
          </p:nvGrpSpPr>
          <p:grpSpPr>
            <a:xfrm>
              <a:off x="1033631" y="3801413"/>
              <a:ext cx="5090478" cy="3588646"/>
              <a:chOff x="0" y="0"/>
              <a:chExt cx="1325542" cy="934471"/>
            </a:xfrm>
          </p:grpSpPr>
          <p:sp>
            <p:nvSpPr>
              <p:cNvPr id="15" name="Freeform 15"/>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a:p>
            </p:txBody>
          </p:sp>
          <p:sp>
            <p:nvSpPr>
              <p:cNvPr id="16" name="TextBox 16"/>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7" name="Group 17"/>
            <p:cNvGrpSpPr/>
            <p:nvPr/>
          </p:nvGrpSpPr>
          <p:grpSpPr>
            <a:xfrm>
              <a:off x="1033631" y="3801413"/>
              <a:ext cx="5090478" cy="916186"/>
              <a:chOff x="0" y="0"/>
              <a:chExt cx="1325542" cy="238571"/>
            </a:xfrm>
          </p:grpSpPr>
          <p:sp>
            <p:nvSpPr>
              <p:cNvPr id="18" name="Freeform 18"/>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a:p>
            </p:txBody>
          </p:sp>
          <p:sp>
            <p:nvSpPr>
              <p:cNvPr id="19" name="TextBox 19"/>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4619299" y="3801413"/>
              <a:ext cx="1504810" cy="916186"/>
              <a:chOff x="0" y="0"/>
              <a:chExt cx="391847" cy="238571"/>
            </a:xfrm>
          </p:grpSpPr>
          <p:sp>
            <p:nvSpPr>
              <p:cNvPr id="21" name="Freeform 21"/>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2" name="TextBox 22"/>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32" name="TextBox 32"/>
            <p:cNvSpPr txBox="1"/>
            <p:nvPr/>
          </p:nvSpPr>
          <p:spPr>
            <a:xfrm>
              <a:off x="1464903" y="4073375"/>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33" name="TextBox 33"/>
            <p:cNvSpPr txBox="1"/>
            <p:nvPr/>
          </p:nvSpPr>
          <p:spPr>
            <a:xfrm>
              <a:off x="4823356" y="4021381"/>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Bold" panose="020B0604020202020204" charset="0"/>
                  <a:cs typeface="Sukar Bold" panose="020B0604020202020204" charset="0"/>
                </a:rPr>
                <a:t># 1</a:t>
              </a:r>
            </a:p>
          </p:txBody>
        </p:sp>
        <p:sp>
          <p:nvSpPr>
            <p:cNvPr id="36" name="TextBox 36"/>
            <p:cNvSpPr txBox="1"/>
            <p:nvPr/>
          </p:nvSpPr>
          <p:spPr>
            <a:xfrm>
              <a:off x="1464903" y="4933408"/>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Develop a feature with AI that discovers and provides detailed information about different types of </a:t>
              </a:r>
              <a:r>
                <a:rPr lang="en-US" sz="2800" dirty="0">
                  <a:solidFill>
                    <a:srgbClr val="000000"/>
                  </a:solidFill>
                  <a:latin typeface="Sukar Bold" panose="020B0604020202020204" charset="0"/>
                  <a:cs typeface="Sukar Bold" panose="020B0604020202020204" charset="0"/>
                </a:rPr>
                <a:t>Dogs and Cats</a:t>
              </a:r>
              <a:endParaRPr lang="en-US" sz="2498" dirty="0">
                <a:solidFill>
                  <a:srgbClr val="000000"/>
                </a:solidFill>
                <a:latin typeface="Sukar Bold" panose="020B0604020202020204" charset="0"/>
                <a:cs typeface="Sukar Bold" panose="020B0604020202020204" charset="0"/>
              </a:endParaRPr>
            </a:p>
          </p:txBody>
        </p:sp>
      </p:grpSp>
      <p:grpSp>
        <p:nvGrpSpPr>
          <p:cNvPr id="8" name="Group 7">
            <a:extLst>
              <a:ext uri="{FF2B5EF4-FFF2-40B4-BE49-F238E27FC236}">
                <a16:creationId xmlns:a16="http://schemas.microsoft.com/office/drawing/2014/main" id="{640FC99D-EC49-B6DE-86D1-6DBF4877503F}"/>
              </a:ext>
            </a:extLst>
          </p:cNvPr>
          <p:cNvGrpSpPr/>
          <p:nvPr/>
        </p:nvGrpSpPr>
        <p:grpSpPr>
          <a:xfrm>
            <a:off x="6555381" y="3773229"/>
            <a:ext cx="5090478" cy="3588646"/>
            <a:chOff x="3581400" y="3695700"/>
            <a:chExt cx="5090478" cy="3588646"/>
          </a:xfrm>
        </p:grpSpPr>
        <p:grpSp>
          <p:nvGrpSpPr>
            <p:cNvPr id="9" name="Group 8">
              <a:extLst>
                <a:ext uri="{FF2B5EF4-FFF2-40B4-BE49-F238E27FC236}">
                  <a16:creationId xmlns:a16="http://schemas.microsoft.com/office/drawing/2014/main" id="{B9CDD579-AE7F-BDEA-DFEA-2C73ED3BABED}"/>
                </a:ext>
              </a:extLst>
            </p:cNvPr>
            <p:cNvGrpSpPr/>
            <p:nvPr/>
          </p:nvGrpSpPr>
          <p:grpSpPr>
            <a:xfrm>
              <a:off x="3581400" y="3695700"/>
              <a:ext cx="5090478" cy="3588646"/>
              <a:chOff x="0" y="0"/>
              <a:chExt cx="1325542" cy="934471"/>
            </a:xfrm>
          </p:grpSpPr>
          <p:sp>
            <p:nvSpPr>
              <p:cNvPr id="39" name="Freeform 9">
                <a:extLst>
                  <a:ext uri="{FF2B5EF4-FFF2-40B4-BE49-F238E27FC236}">
                    <a16:creationId xmlns:a16="http://schemas.microsoft.com/office/drawing/2014/main" id="{1E45F78A-64B4-D65B-765D-53FAFD230E45}"/>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dirty="0"/>
              </a:p>
            </p:txBody>
          </p:sp>
          <p:sp>
            <p:nvSpPr>
              <p:cNvPr id="41" name="TextBox 10">
                <a:extLst>
                  <a:ext uri="{FF2B5EF4-FFF2-40B4-BE49-F238E27FC236}">
                    <a16:creationId xmlns:a16="http://schemas.microsoft.com/office/drawing/2014/main" id="{897E099F-5E24-FDF3-CF41-8F75546D0545}"/>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0" name="Group 11">
              <a:extLst>
                <a:ext uri="{FF2B5EF4-FFF2-40B4-BE49-F238E27FC236}">
                  <a16:creationId xmlns:a16="http://schemas.microsoft.com/office/drawing/2014/main" id="{2D11FEB7-CAF4-A5B3-52D9-AE7FBDCCA5CC}"/>
                </a:ext>
              </a:extLst>
            </p:cNvPr>
            <p:cNvGrpSpPr/>
            <p:nvPr/>
          </p:nvGrpSpPr>
          <p:grpSpPr>
            <a:xfrm>
              <a:off x="3581400" y="3695700"/>
              <a:ext cx="5090478" cy="916186"/>
              <a:chOff x="0" y="0"/>
              <a:chExt cx="1325542" cy="238571"/>
            </a:xfrm>
          </p:grpSpPr>
          <p:sp>
            <p:nvSpPr>
              <p:cNvPr id="34" name="Freeform 12">
                <a:extLst>
                  <a:ext uri="{FF2B5EF4-FFF2-40B4-BE49-F238E27FC236}">
                    <a16:creationId xmlns:a16="http://schemas.microsoft.com/office/drawing/2014/main" id="{4A04B4A0-EE35-13BC-2265-DCA3D7DB5A5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dirty="0"/>
              </a:p>
            </p:txBody>
          </p:sp>
          <p:sp>
            <p:nvSpPr>
              <p:cNvPr id="37" name="TextBox 13">
                <a:extLst>
                  <a:ext uri="{FF2B5EF4-FFF2-40B4-BE49-F238E27FC236}">
                    <a16:creationId xmlns:a16="http://schemas.microsoft.com/office/drawing/2014/main" id="{C77AC2E3-704D-EF43-D4F0-DC7BF44A4F56}"/>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1" name="Group 14">
              <a:extLst>
                <a:ext uri="{FF2B5EF4-FFF2-40B4-BE49-F238E27FC236}">
                  <a16:creationId xmlns:a16="http://schemas.microsoft.com/office/drawing/2014/main" id="{BA891CD6-F080-89A5-CF83-5E567B712F17}"/>
                </a:ext>
              </a:extLst>
            </p:cNvPr>
            <p:cNvGrpSpPr/>
            <p:nvPr/>
          </p:nvGrpSpPr>
          <p:grpSpPr>
            <a:xfrm>
              <a:off x="7167067" y="3695700"/>
              <a:ext cx="1504810" cy="916186"/>
              <a:chOff x="0" y="0"/>
              <a:chExt cx="391847" cy="238571"/>
            </a:xfrm>
          </p:grpSpPr>
          <p:sp>
            <p:nvSpPr>
              <p:cNvPr id="24" name="Freeform 15">
                <a:extLst>
                  <a:ext uri="{FF2B5EF4-FFF2-40B4-BE49-F238E27FC236}">
                    <a16:creationId xmlns:a16="http://schemas.microsoft.com/office/drawing/2014/main" id="{CD8FD52F-F614-F0EC-FFCF-20C53CA6EDF6}"/>
                  </a:ext>
                </a:extLst>
              </p:cNvPr>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5" name="TextBox 16">
                <a:extLst>
                  <a:ext uri="{FF2B5EF4-FFF2-40B4-BE49-F238E27FC236}">
                    <a16:creationId xmlns:a16="http://schemas.microsoft.com/office/drawing/2014/main" id="{20F55E2A-56FC-E9C1-6C17-C7F5C3D0FFDB}"/>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12" name="TextBox 22">
              <a:extLst>
                <a:ext uri="{FF2B5EF4-FFF2-40B4-BE49-F238E27FC236}">
                  <a16:creationId xmlns:a16="http://schemas.microsoft.com/office/drawing/2014/main" id="{9FE2124B-C635-02A4-AF1E-EAF995ABBD23}"/>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13" name="TextBox 23">
              <a:extLst>
                <a:ext uri="{FF2B5EF4-FFF2-40B4-BE49-F238E27FC236}">
                  <a16:creationId xmlns:a16="http://schemas.microsoft.com/office/drawing/2014/main" id="{18E2F4D0-9522-0977-547D-6ED1F0FE2878}"/>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2</a:t>
              </a:r>
            </a:p>
          </p:txBody>
        </p:sp>
        <p:sp>
          <p:nvSpPr>
            <p:cNvPr id="23" name="TextBox 25">
              <a:extLst>
                <a:ext uri="{FF2B5EF4-FFF2-40B4-BE49-F238E27FC236}">
                  <a16:creationId xmlns:a16="http://schemas.microsoft.com/office/drawing/2014/main" id="{DE7D242F-5E6C-4A08-D08B-FF36A313A16F}"/>
                </a:ext>
              </a:extLst>
            </p:cNvPr>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Integrating an AI system that detects potential health issues in dogs by analyzing the characteristics of their feces and their skin diseases.</a:t>
              </a:r>
            </a:p>
          </p:txBody>
        </p:sp>
      </p:grpSp>
      <p:grpSp>
        <p:nvGrpSpPr>
          <p:cNvPr id="2" name="Group 1">
            <a:extLst>
              <a:ext uri="{FF2B5EF4-FFF2-40B4-BE49-F238E27FC236}">
                <a16:creationId xmlns:a16="http://schemas.microsoft.com/office/drawing/2014/main" id="{640FC99D-EC49-B6DE-86D1-6DBF4877503F}"/>
              </a:ext>
            </a:extLst>
          </p:cNvPr>
          <p:cNvGrpSpPr/>
          <p:nvPr/>
        </p:nvGrpSpPr>
        <p:grpSpPr>
          <a:xfrm>
            <a:off x="12054271" y="3406112"/>
            <a:ext cx="5090478" cy="3954434"/>
            <a:chOff x="3581400" y="3329912"/>
            <a:chExt cx="5090478" cy="3954434"/>
          </a:xfrm>
        </p:grpSpPr>
        <p:grpSp>
          <p:nvGrpSpPr>
            <p:cNvPr id="3" name="Group 2">
              <a:extLst>
                <a:ext uri="{FF2B5EF4-FFF2-40B4-BE49-F238E27FC236}">
                  <a16:creationId xmlns:a16="http://schemas.microsoft.com/office/drawing/2014/main" id="{B9CDD579-AE7F-BDEA-DFEA-2C73ED3BABED}"/>
                </a:ext>
              </a:extLst>
            </p:cNvPr>
            <p:cNvGrpSpPr/>
            <p:nvPr/>
          </p:nvGrpSpPr>
          <p:grpSpPr>
            <a:xfrm>
              <a:off x="3581400" y="3329912"/>
              <a:ext cx="5090478" cy="3954434"/>
              <a:chOff x="0" y="-95250"/>
              <a:chExt cx="1325542" cy="1029721"/>
            </a:xfrm>
          </p:grpSpPr>
          <p:sp>
            <p:nvSpPr>
              <p:cNvPr id="40" name="Freeform 9">
                <a:extLst>
                  <a:ext uri="{FF2B5EF4-FFF2-40B4-BE49-F238E27FC236}">
                    <a16:creationId xmlns:a16="http://schemas.microsoft.com/office/drawing/2014/main" id="{1E45F78A-64B4-D65B-765D-53FAFD230E45}"/>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dirty="0"/>
              </a:p>
            </p:txBody>
          </p:sp>
          <p:sp>
            <p:nvSpPr>
              <p:cNvPr id="42" name="TextBox 10">
                <a:extLst>
                  <a:ext uri="{FF2B5EF4-FFF2-40B4-BE49-F238E27FC236}">
                    <a16:creationId xmlns:a16="http://schemas.microsoft.com/office/drawing/2014/main" id="{897E099F-5E24-FDF3-CF41-8F75546D0545}"/>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2D11FEB7-CAF4-A5B3-52D9-AE7FBDCCA5CC}"/>
                </a:ext>
              </a:extLst>
            </p:cNvPr>
            <p:cNvGrpSpPr/>
            <p:nvPr/>
          </p:nvGrpSpPr>
          <p:grpSpPr>
            <a:xfrm>
              <a:off x="3581400" y="3695700"/>
              <a:ext cx="5090478" cy="916186"/>
              <a:chOff x="0" y="0"/>
              <a:chExt cx="1325542" cy="238571"/>
            </a:xfrm>
          </p:grpSpPr>
          <p:sp>
            <p:nvSpPr>
              <p:cNvPr id="35" name="Freeform 12">
                <a:extLst>
                  <a:ext uri="{FF2B5EF4-FFF2-40B4-BE49-F238E27FC236}">
                    <a16:creationId xmlns:a16="http://schemas.microsoft.com/office/drawing/2014/main" id="{4A04B4A0-EE35-13BC-2265-DCA3D7DB5A5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dirty="0"/>
              </a:p>
            </p:txBody>
          </p:sp>
          <p:sp>
            <p:nvSpPr>
              <p:cNvPr id="38" name="TextBox 13">
                <a:extLst>
                  <a:ext uri="{FF2B5EF4-FFF2-40B4-BE49-F238E27FC236}">
                    <a16:creationId xmlns:a16="http://schemas.microsoft.com/office/drawing/2014/main" id="{C77AC2E3-704D-EF43-D4F0-DC7BF44A4F56}"/>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5" name="Group 14">
              <a:extLst>
                <a:ext uri="{FF2B5EF4-FFF2-40B4-BE49-F238E27FC236}">
                  <a16:creationId xmlns:a16="http://schemas.microsoft.com/office/drawing/2014/main" id="{BA891CD6-F080-89A5-CF83-5E567B712F17}"/>
                </a:ext>
              </a:extLst>
            </p:cNvPr>
            <p:cNvGrpSpPr/>
            <p:nvPr/>
          </p:nvGrpSpPr>
          <p:grpSpPr>
            <a:xfrm>
              <a:off x="7167067" y="3695700"/>
              <a:ext cx="1504810" cy="916186"/>
              <a:chOff x="0" y="0"/>
              <a:chExt cx="391847" cy="238571"/>
            </a:xfrm>
          </p:grpSpPr>
          <p:sp>
            <p:nvSpPr>
              <p:cNvPr id="27" name="Freeform 15">
                <a:extLst>
                  <a:ext uri="{FF2B5EF4-FFF2-40B4-BE49-F238E27FC236}">
                    <a16:creationId xmlns:a16="http://schemas.microsoft.com/office/drawing/2014/main" id="{CD8FD52F-F614-F0EC-FFCF-20C53CA6EDF6}"/>
                  </a:ext>
                </a:extLst>
              </p:cNvPr>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8" name="TextBox 16">
                <a:extLst>
                  <a:ext uri="{FF2B5EF4-FFF2-40B4-BE49-F238E27FC236}">
                    <a16:creationId xmlns:a16="http://schemas.microsoft.com/office/drawing/2014/main" id="{20F55E2A-56FC-E9C1-6C17-C7F5C3D0FFDB}"/>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6" name="TextBox 22">
              <a:extLst>
                <a:ext uri="{FF2B5EF4-FFF2-40B4-BE49-F238E27FC236}">
                  <a16:creationId xmlns:a16="http://schemas.microsoft.com/office/drawing/2014/main" id="{9FE2124B-C635-02A4-AF1E-EAF995ABBD23}"/>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7" name="TextBox 23">
              <a:extLst>
                <a:ext uri="{FF2B5EF4-FFF2-40B4-BE49-F238E27FC236}">
                  <a16:creationId xmlns:a16="http://schemas.microsoft.com/office/drawing/2014/main" id="{18E2F4D0-9522-0977-547D-6ED1F0FE2878}"/>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3</a:t>
              </a:r>
            </a:p>
          </p:txBody>
        </p:sp>
        <p:sp>
          <p:nvSpPr>
            <p:cNvPr id="26" name="TextBox 25">
              <a:extLst>
                <a:ext uri="{FF2B5EF4-FFF2-40B4-BE49-F238E27FC236}">
                  <a16:creationId xmlns:a16="http://schemas.microsoft.com/office/drawing/2014/main" id="{DE7D242F-5E6C-4A08-D08B-FF36A313A16F}"/>
                </a:ext>
              </a:extLst>
            </p:cNvPr>
            <p:cNvSpPr txBox="1"/>
            <p:nvPr/>
          </p:nvSpPr>
          <p:spPr>
            <a:xfrm>
              <a:off x="4012672" y="4827695"/>
              <a:ext cx="4182846" cy="1795363"/>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Create a user-friendly reminder system for mealtimes, check-up dates, and vaccinations based on user input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579580" y="0"/>
            <a:ext cx="9752346" cy="10238684"/>
          </a:xfrm>
          <a:custGeom>
            <a:avLst/>
            <a:gdLst/>
            <a:ahLst/>
            <a:cxnLst/>
            <a:rect l="l" t="t" r="r" b="b"/>
            <a:pathLst>
              <a:path w="9752346" h="10238684">
                <a:moveTo>
                  <a:pt x="0" y="0"/>
                </a:moveTo>
                <a:lnTo>
                  <a:pt x="9752346" y="0"/>
                </a:lnTo>
                <a:lnTo>
                  <a:pt x="9752346" y="10238684"/>
                </a:lnTo>
                <a:lnTo>
                  <a:pt x="0" y="10238684"/>
                </a:lnTo>
                <a:lnTo>
                  <a:pt x="0" y="0"/>
                </a:lnTo>
                <a:close/>
              </a:path>
            </a:pathLst>
          </a:custGeom>
          <a:blipFill>
            <a:blip r:embed="rId2">
              <a:alphaModFix amt="10999"/>
            </a:blip>
            <a:stretch>
              <a:fillRect/>
            </a:stretch>
          </a:blipFill>
        </p:spPr>
        <p:txBody>
          <a:bodyPr/>
          <a:lstStyle/>
          <a:p>
            <a:endParaRPr lang="en-US"/>
          </a:p>
        </p:txBody>
      </p:sp>
      <p:sp>
        <p:nvSpPr>
          <p:cNvPr id="3" name="TextBox 3"/>
          <p:cNvSpPr txBox="1"/>
          <p:nvPr/>
        </p:nvSpPr>
        <p:spPr>
          <a:xfrm>
            <a:off x="733926" y="3848100"/>
            <a:ext cx="16820147" cy="1859420"/>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5680"/>
              </a:lnSpc>
              <a:spcBef>
                <a:spcPct val="0"/>
              </a:spcBef>
            </a:pPr>
            <a:r>
              <a:rPr lang="en-US" sz="11200" spc="67" dirty="0">
                <a:solidFill>
                  <a:srgbClr val="41989B"/>
                </a:solidFill>
                <a:latin typeface="Paytone One" panose="020B0604020202020204" charset="0"/>
              </a:rPr>
              <a:t>RESEARCH OBJECTIVES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854327" y="7166906"/>
            <a:ext cx="2433673" cy="3120094"/>
          </a:xfrm>
          <a:custGeom>
            <a:avLst/>
            <a:gdLst/>
            <a:ahLst/>
            <a:cxnLst/>
            <a:rect l="l" t="t" r="r" b="b"/>
            <a:pathLst>
              <a:path w="2433673" h="3120094">
                <a:moveTo>
                  <a:pt x="0" y="0"/>
                </a:moveTo>
                <a:lnTo>
                  <a:pt x="2433673" y="0"/>
                </a:lnTo>
                <a:lnTo>
                  <a:pt x="2433673" y="3120094"/>
                </a:lnTo>
                <a:lnTo>
                  <a:pt x="0" y="3120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6875" y="5766411"/>
            <a:ext cx="1036410" cy="1239354"/>
          </a:xfrm>
          <a:custGeom>
            <a:avLst/>
            <a:gdLst/>
            <a:ahLst/>
            <a:cxnLst/>
            <a:rect l="l" t="t" r="r" b="b"/>
            <a:pathLst>
              <a:path w="1036410" h="1239354">
                <a:moveTo>
                  <a:pt x="0" y="0"/>
                </a:moveTo>
                <a:lnTo>
                  <a:pt x="1036410" y="0"/>
                </a:lnTo>
                <a:lnTo>
                  <a:pt x="1036410" y="1239354"/>
                </a:lnTo>
                <a:lnTo>
                  <a:pt x="0" y="1239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554660" y="305358"/>
            <a:ext cx="20707332" cy="1522533"/>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Goals</a:t>
            </a:r>
            <a:r>
              <a:rPr lang="en-US" sz="9150" spc="55" dirty="0">
                <a:solidFill>
                  <a:srgbClr val="41989B"/>
                </a:solidFill>
                <a:latin typeface="Funtastic"/>
              </a:rPr>
              <a:t> </a:t>
            </a:r>
            <a:endParaRPr lang="en-US" sz="9188" spc="55">
              <a:solidFill>
                <a:srgbClr val="41989B"/>
              </a:solidFill>
              <a:latin typeface="Funtastic"/>
            </a:endParaRPr>
          </a:p>
        </p:txBody>
      </p:sp>
      <p:sp>
        <p:nvSpPr>
          <p:cNvPr id="5" name="TextBox 5"/>
          <p:cNvSpPr txBox="1"/>
          <p:nvPr/>
        </p:nvSpPr>
        <p:spPr>
          <a:xfrm>
            <a:off x="1376875" y="2279884"/>
            <a:ext cx="15534249" cy="2197936"/>
          </a:xfrm>
          <a:prstGeom prst="rect">
            <a:avLst/>
          </a:prstGeom>
        </p:spPr>
        <p:txBody>
          <a:bodyPr lIns="0" tIns="0" rIns="0" bIns="0" rtlCol="0" anchor="t">
            <a:spAutoFit/>
          </a:bodyPr>
          <a:lstStyle/>
          <a:p>
            <a:pPr algn="ctr">
              <a:lnSpc>
                <a:spcPts val="5895"/>
              </a:lnSpc>
              <a:spcBef>
                <a:spcPct val="0"/>
              </a:spcBef>
            </a:pPr>
            <a:r>
              <a:rPr lang="en-US" sz="4211">
                <a:solidFill>
                  <a:srgbClr val="000000"/>
                </a:solidFill>
                <a:latin typeface="Sukar"/>
              </a:rPr>
              <a:t>As mentioned earlier, our goal is to assist pet owners in learning more about their pets' behavior and health without the need for professional guidance.</a:t>
            </a:r>
          </a:p>
        </p:txBody>
      </p:sp>
      <p:sp>
        <p:nvSpPr>
          <p:cNvPr id="6" name="TextBox 6"/>
          <p:cNvSpPr txBox="1"/>
          <p:nvPr/>
        </p:nvSpPr>
        <p:spPr>
          <a:xfrm>
            <a:off x="1028700" y="4634889"/>
            <a:ext cx="8115300" cy="916239"/>
          </a:xfrm>
          <a:prstGeom prst="rect">
            <a:avLst/>
          </a:prstGeom>
          <a:effectLst>
            <a:outerShdw blurRad="63500" dist="38100" dir="2700000">
              <a:srgbClr val="000000">
                <a:alpha val="13000"/>
              </a:srgbClr>
            </a:outerShdw>
          </a:effectLst>
        </p:spPr>
        <p:txBody>
          <a:bodyPr lIns="0" tIns="0" rIns="0" bIns="0" rtlCol="0" anchor="t">
            <a:spAutoFit/>
          </a:bodyPr>
          <a:lstStyle/>
          <a:p>
            <a:pPr>
              <a:lnSpc>
                <a:spcPts val="6719"/>
              </a:lnSpc>
              <a:spcBef>
                <a:spcPct val="0"/>
              </a:spcBef>
            </a:pPr>
            <a:r>
              <a:rPr lang="en-US" sz="4800" spc="28">
                <a:solidFill>
                  <a:srgbClr val="DBAAA8"/>
                </a:solidFill>
                <a:latin typeface="Funtastic"/>
              </a:rPr>
              <a:t>To reach this goal we must:</a:t>
            </a:r>
          </a:p>
        </p:txBody>
      </p:sp>
      <p:sp>
        <p:nvSpPr>
          <p:cNvPr id="7" name="TextBox 7"/>
          <p:cNvSpPr txBox="1"/>
          <p:nvPr/>
        </p:nvSpPr>
        <p:spPr>
          <a:xfrm>
            <a:off x="2741105" y="6010971"/>
            <a:ext cx="12115801" cy="514047"/>
          </a:xfrm>
          <a:prstGeom prst="rect">
            <a:avLst/>
          </a:prstGeom>
        </p:spPr>
        <p:txBody>
          <a:bodyPr lIns="0" tIns="0" rIns="0" bIns="0" rtlCol="0" anchor="t">
            <a:spAutoFit/>
          </a:bodyPr>
          <a:lstStyle/>
          <a:p>
            <a:pPr>
              <a:lnSpc>
                <a:spcPts val="4215"/>
              </a:lnSpc>
              <a:spcBef>
                <a:spcPct val="0"/>
              </a:spcBef>
            </a:pPr>
            <a:r>
              <a:rPr lang="en-US" sz="3011">
                <a:solidFill>
                  <a:srgbClr val="000000"/>
                </a:solidFill>
                <a:latin typeface="League Spartan"/>
              </a:rPr>
              <a:t> Design the frontend and backend of the application:</a:t>
            </a:r>
          </a:p>
        </p:txBody>
      </p:sp>
      <p:sp>
        <p:nvSpPr>
          <p:cNvPr id="10" name="TextBox 10"/>
          <p:cNvSpPr txBox="1"/>
          <p:nvPr/>
        </p:nvSpPr>
        <p:spPr>
          <a:xfrm>
            <a:off x="3789940" y="7014121"/>
            <a:ext cx="1990990" cy="589905"/>
          </a:xfrm>
          <a:prstGeom prst="rect">
            <a:avLst/>
          </a:prstGeom>
        </p:spPr>
        <p:txBody>
          <a:bodyPr lIns="0" tIns="0" rIns="0" bIns="0" rtlCol="0" anchor="t">
            <a:spAutoFit/>
          </a:bodyPr>
          <a:lstStyle/>
          <a:p>
            <a:pPr algn="ctr">
              <a:lnSpc>
                <a:spcPts val="4635"/>
              </a:lnSpc>
              <a:spcBef>
                <a:spcPct val="0"/>
              </a:spcBef>
            </a:pPr>
            <a:endParaRPr lang="en-US" sz="3311" dirty="0">
              <a:solidFill>
                <a:srgbClr val="000000"/>
              </a:solidFill>
              <a:latin typeface="Sukar"/>
            </a:endParaRPr>
          </a:p>
        </p:txBody>
      </p:sp>
      <p:sp>
        <p:nvSpPr>
          <p:cNvPr id="11" name="Freeform 11"/>
          <p:cNvSpPr/>
          <p:nvPr/>
        </p:nvSpPr>
        <p:spPr>
          <a:xfrm>
            <a:off x="3121085" y="7014121"/>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3396732" y="7895193"/>
            <a:ext cx="3660890" cy="537492"/>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welcome pages</a:t>
            </a:r>
          </a:p>
        </p:txBody>
      </p:sp>
      <p:sp>
        <p:nvSpPr>
          <p:cNvPr id="13" name="Freeform 13"/>
          <p:cNvSpPr/>
          <p:nvPr/>
        </p:nvSpPr>
        <p:spPr>
          <a:xfrm>
            <a:off x="3121083" y="8857238"/>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9081484" y="7076455"/>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9578329" y="7067588"/>
            <a:ext cx="277434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add pet page</a:t>
            </a:r>
          </a:p>
        </p:txBody>
      </p:sp>
      <p:sp>
        <p:nvSpPr>
          <p:cNvPr id="16" name="Freeform 16"/>
          <p:cNvSpPr/>
          <p:nvPr/>
        </p:nvSpPr>
        <p:spPr>
          <a:xfrm>
            <a:off x="9081485" y="7964597"/>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9723810" y="7940538"/>
            <a:ext cx="248338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camera page</a:t>
            </a:r>
          </a:p>
        </p:txBody>
      </p:sp>
      <p:sp>
        <p:nvSpPr>
          <p:cNvPr id="18" name="Freeform 18"/>
          <p:cNvSpPr/>
          <p:nvPr/>
        </p:nvSpPr>
        <p:spPr>
          <a:xfrm>
            <a:off x="9081483" y="8857239"/>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9"/>
          <p:cNvSpPr txBox="1"/>
          <p:nvPr/>
        </p:nvSpPr>
        <p:spPr>
          <a:xfrm>
            <a:off x="9329907" y="8821297"/>
            <a:ext cx="314351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detect page</a:t>
            </a:r>
          </a:p>
        </p:txBody>
      </p:sp>
      <p:sp>
        <p:nvSpPr>
          <p:cNvPr id="24" name="TextBox 24"/>
          <p:cNvSpPr txBox="1"/>
          <p:nvPr/>
        </p:nvSpPr>
        <p:spPr>
          <a:xfrm>
            <a:off x="3775332" y="8836914"/>
            <a:ext cx="3660890" cy="537492"/>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login/register pages</a:t>
            </a:r>
          </a:p>
        </p:txBody>
      </p:sp>
      <p:sp>
        <p:nvSpPr>
          <p:cNvPr id="20" name="Freeform 13"/>
          <p:cNvSpPr/>
          <p:nvPr/>
        </p:nvSpPr>
        <p:spPr>
          <a:xfrm>
            <a:off x="3121084" y="7935840"/>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TextBox 12"/>
          <p:cNvSpPr txBox="1"/>
          <p:nvPr/>
        </p:nvSpPr>
        <p:spPr>
          <a:xfrm>
            <a:off x="3121085" y="6991390"/>
            <a:ext cx="3660890" cy="577081"/>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splash page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854327" y="7166906"/>
            <a:ext cx="2433673" cy="3120094"/>
          </a:xfrm>
          <a:custGeom>
            <a:avLst/>
            <a:gdLst/>
            <a:ahLst/>
            <a:cxnLst/>
            <a:rect l="l" t="t" r="r" b="b"/>
            <a:pathLst>
              <a:path w="2433673" h="3120094">
                <a:moveTo>
                  <a:pt x="0" y="0"/>
                </a:moveTo>
                <a:lnTo>
                  <a:pt x="2433673" y="0"/>
                </a:lnTo>
                <a:lnTo>
                  <a:pt x="2433673" y="3120094"/>
                </a:lnTo>
                <a:lnTo>
                  <a:pt x="0" y="3120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11091" y="1408528"/>
            <a:ext cx="1036410" cy="1239354"/>
          </a:xfrm>
          <a:custGeom>
            <a:avLst/>
            <a:gdLst/>
            <a:ahLst/>
            <a:cxnLst/>
            <a:rect l="l" t="t" r="r" b="b"/>
            <a:pathLst>
              <a:path w="1036410" h="1239354">
                <a:moveTo>
                  <a:pt x="0" y="0"/>
                </a:moveTo>
                <a:lnTo>
                  <a:pt x="1036410" y="0"/>
                </a:lnTo>
                <a:lnTo>
                  <a:pt x="1036410" y="1239354"/>
                </a:lnTo>
                <a:lnTo>
                  <a:pt x="0" y="1239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675321" y="1653088"/>
            <a:ext cx="12115801" cy="514047"/>
          </a:xfrm>
          <a:prstGeom prst="rect">
            <a:avLst/>
          </a:prstGeom>
        </p:spPr>
        <p:txBody>
          <a:bodyPr lIns="0" tIns="0" rIns="0" bIns="0" rtlCol="0" anchor="t">
            <a:spAutoFit/>
          </a:bodyPr>
          <a:lstStyle/>
          <a:p>
            <a:pPr>
              <a:lnSpc>
                <a:spcPts val="4215"/>
              </a:lnSpc>
              <a:spcBef>
                <a:spcPct val="0"/>
              </a:spcBef>
            </a:pPr>
            <a:r>
              <a:rPr lang="en-US" sz="3011">
                <a:solidFill>
                  <a:srgbClr val="000000"/>
                </a:solidFill>
                <a:latin typeface="League Spartan"/>
              </a:rPr>
              <a:t> Design the frontend and backend of the application cont.</a:t>
            </a:r>
          </a:p>
        </p:txBody>
      </p:sp>
      <p:grpSp>
        <p:nvGrpSpPr>
          <p:cNvPr id="49" name="Group 48">
            <a:extLst>
              <a:ext uri="{FF2B5EF4-FFF2-40B4-BE49-F238E27FC236}">
                <a16:creationId xmlns:a16="http://schemas.microsoft.com/office/drawing/2014/main" id="{AAF59E37-F1DA-8F21-9610-4F57BCBCE551}"/>
              </a:ext>
            </a:extLst>
          </p:cNvPr>
          <p:cNvGrpSpPr/>
          <p:nvPr/>
        </p:nvGrpSpPr>
        <p:grpSpPr>
          <a:xfrm>
            <a:off x="9525000" y="5038768"/>
            <a:ext cx="2731806" cy="554052"/>
            <a:chOff x="7924221" y="2739397"/>
            <a:chExt cx="2731806" cy="554052"/>
          </a:xfrm>
        </p:grpSpPr>
        <p:sp>
          <p:nvSpPr>
            <p:cNvPr id="11" name="Freeform 11"/>
            <p:cNvSpPr/>
            <p:nvPr/>
          </p:nvSpPr>
          <p:spPr>
            <a:xfrm>
              <a:off x="7924221" y="2767972"/>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8172643" y="2739397"/>
              <a:ext cx="248338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user page</a:t>
              </a:r>
            </a:p>
          </p:txBody>
        </p:sp>
      </p:grpSp>
      <p:grpSp>
        <p:nvGrpSpPr>
          <p:cNvPr id="46" name="Group 45">
            <a:extLst>
              <a:ext uri="{FF2B5EF4-FFF2-40B4-BE49-F238E27FC236}">
                <a16:creationId xmlns:a16="http://schemas.microsoft.com/office/drawing/2014/main" id="{5283D296-20C8-489A-FD8D-C384A0FA0025}"/>
              </a:ext>
            </a:extLst>
          </p:cNvPr>
          <p:cNvGrpSpPr/>
          <p:nvPr/>
        </p:nvGrpSpPr>
        <p:grpSpPr>
          <a:xfrm>
            <a:off x="9525000" y="3268837"/>
            <a:ext cx="3271190" cy="587172"/>
            <a:chOff x="3093021" y="5361088"/>
            <a:chExt cx="3271190" cy="587172"/>
          </a:xfrm>
        </p:grpSpPr>
        <p:sp>
          <p:nvSpPr>
            <p:cNvPr id="12" name="TextBox 12"/>
            <p:cNvSpPr txBox="1"/>
            <p:nvPr/>
          </p:nvSpPr>
          <p:spPr>
            <a:xfrm>
              <a:off x="3589866" y="5361088"/>
              <a:ext cx="277434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reminder page</a:t>
              </a:r>
            </a:p>
          </p:txBody>
        </p:sp>
        <p:sp>
          <p:nvSpPr>
            <p:cNvPr id="24" name="Freeform 24"/>
            <p:cNvSpPr/>
            <p:nvPr/>
          </p:nvSpPr>
          <p:spPr>
            <a:xfrm>
              <a:off x="3093021" y="5451415"/>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47" name="Group 46">
            <a:extLst>
              <a:ext uri="{FF2B5EF4-FFF2-40B4-BE49-F238E27FC236}">
                <a16:creationId xmlns:a16="http://schemas.microsoft.com/office/drawing/2014/main" id="{4EE548E6-F86F-641E-265B-C1B18C9AC5F9}"/>
              </a:ext>
            </a:extLst>
          </p:cNvPr>
          <p:cNvGrpSpPr/>
          <p:nvPr/>
        </p:nvGrpSpPr>
        <p:grpSpPr>
          <a:xfrm>
            <a:off x="9540240" y="4144865"/>
            <a:ext cx="2735036" cy="554052"/>
            <a:chOff x="3093021" y="6315108"/>
            <a:chExt cx="2735036" cy="554052"/>
          </a:xfrm>
        </p:grpSpPr>
        <p:sp>
          <p:nvSpPr>
            <p:cNvPr id="30" name="Freeform 30"/>
            <p:cNvSpPr/>
            <p:nvPr/>
          </p:nvSpPr>
          <p:spPr>
            <a:xfrm>
              <a:off x="3093021" y="6369529"/>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TextBox 35"/>
            <p:cNvSpPr txBox="1"/>
            <p:nvPr/>
          </p:nvSpPr>
          <p:spPr>
            <a:xfrm>
              <a:off x="3837067" y="6315108"/>
              <a:ext cx="1990990"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home page</a:t>
              </a:r>
            </a:p>
          </p:txBody>
        </p:sp>
      </p:grpSp>
      <p:grpSp>
        <p:nvGrpSpPr>
          <p:cNvPr id="48" name="Group 47">
            <a:extLst>
              <a:ext uri="{FF2B5EF4-FFF2-40B4-BE49-F238E27FC236}">
                <a16:creationId xmlns:a16="http://schemas.microsoft.com/office/drawing/2014/main" id="{A94B428A-FF48-8FDC-F0BF-C2746C8C4812}"/>
              </a:ext>
            </a:extLst>
          </p:cNvPr>
          <p:cNvGrpSpPr/>
          <p:nvPr/>
        </p:nvGrpSpPr>
        <p:grpSpPr>
          <a:xfrm>
            <a:off x="6553200" y="6286500"/>
            <a:ext cx="3094017" cy="554052"/>
            <a:chOff x="3093021" y="7240635"/>
            <a:chExt cx="3094017" cy="554052"/>
          </a:xfrm>
        </p:grpSpPr>
        <p:sp>
          <p:nvSpPr>
            <p:cNvPr id="36" name="Freeform 36"/>
            <p:cNvSpPr/>
            <p:nvPr/>
          </p:nvSpPr>
          <p:spPr>
            <a:xfrm>
              <a:off x="3093021" y="7295056"/>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1" name="TextBox 41"/>
            <p:cNvSpPr txBox="1"/>
            <p:nvPr/>
          </p:nvSpPr>
          <p:spPr>
            <a:xfrm>
              <a:off x="3659894" y="7240635"/>
              <a:ext cx="252714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setting page</a:t>
              </a:r>
            </a:p>
          </p:txBody>
        </p:sp>
      </p:grpSp>
      <p:grpSp>
        <p:nvGrpSpPr>
          <p:cNvPr id="58" name="Group 57">
            <a:extLst>
              <a:ext uri="{FF2B5EF4-FFF2-40B4-BE49-F238E27FC236}">
                <a16:creationId xmlns:a16="http://schemas.microsoft.com/office/drawing/2014/main" id="{46194D1E-CA53-ABE3-EB8F-108ACCC9725F}"/>
              </a:ext>
            </a:extLst>
          </p:cNvPr>
          <p:cNvGrpSpPr/>
          <p:nvPr/>
        </p:nvGrpSpPr>
        <p:grpSpPr>
          <a:xfrm>
            <a:off x="3276599" y="4142079"/>
            <a:ext cx="3522641" cy="554052"/>
            <a:chOff x="3276599" y="4141759"/>
            <a:chExt cx="3522641" cy="554052"/>
          </a:xfrm>
        </p:grpSpPr>
        <p:sp>
          <p:nvSpPr>
            <p:cNvPr id="52" name="TextBox 21"/>
            <p:cNvSpPr txBox="1"/>
            <p:nvPr/>
          </p:nvSpPr>
          <p:spPr>
            <a:xfrm>
              <a:off x="3935369" y="4141759"/>
              <a:ext cx="2863871"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pet profile page</a:t>
              </a:r>
            </a:p>
          </p:txBody>
        </p:sp>
        <p:sp>
          <p:nvSpPr>
            <p:cNvPr id="53" name="Freeform 22"/>
            <p:cNvSpPr/>
            <p:nvPr/>
          </p:nvSpPr>
          <p:spPr>
            <a:xfrm>
              <a:off x="3276599" y="4198966"/>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59" name="Group 58">
            <a:extLst>
              <a:ext uri="{FF2B5EF4-FFF2-40B4-BE49-F238E27FC236}">
                <a16:creationId xmlns:a16="http://schemas.microsoft.com/office/drawing/2014/main" id="{47A0D3E1-76EA-65D1-30C4-069BC9567A66}"/>
              </a:ext>
            </a:extLst>
          </p:cNvPr>
          <p:cNvGrpSpPr/>
          <p:nvPr/>
        </p:nvGrpSpPr>
        <p:grpSpPr>
          <a:xfrm>
            <a:off x="3276599" y="3301957"/>
            <a:ext cx="3959583" cy="554052"/>
            <a:chOff x="3276600" y="3321085"/>
            <a:chExt cx="3959583" cy="554052"/>
          </a:xfrm>
        </p:grpSpPr>
        <p:sp>
          <p:nvSpPr>
            <p:cNvPr id="51" name="Freeform 20"/>
            <p:cNvSpPr/>
            <p:nvPr/>
          </p:nvSpPr>
          <p:spPr>
            <a:xfrm>
              <a:off x="3276600" y="3359164"/>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5" name="TextBox 25"/>
            <p:cNvSpPr txBox="1"/>
            <p:nvPr/>
          </p:nvSpPr>
          <p:spPr>
            <a:xfrm>
              <a:off x="3773444" y="3321085"/>
              <a:ext cx="3462739"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detect result page</a:t>
              </a:r>
            </a:p>
          </p:txBody>
        </p:sp>
      </p:grpSp>
      <p:grpSp>
        <p:nvGrpSpPr>
          <p:cNvPr id="57" name="Group 56">
            <a:extLst>
              <a:ext uri="{FF2B5EF4-FFF2-40B4-BE49-F238E27FC236}">
                <a16:creationId xmlns:a16="http://schemas.microsoft.com/office/drawing/2014/main" id="{8B43BB2A-CC37-FFE4-2C5C-314E37D4271E}"/>
              </a:ext>
            </a:extLst>
          </p:cNvPr>
          <p:cNvGrpSpPr/>
          <p:nvPr/>
        </p:nvGrpSpPr>
        <p:grpSpPr>
          <a:xfrm>
            <a:off x="3276599" y="5009782"/>
            <a:ext cx="4138088" cy="556582"/>
            <a:chOff x="3276600" y="5038768"/>
            <a:chExt cx="4138088" cy="556582"/>
          </a:xfrm>
        </p:grpSpPr>
        <p:sp>
          <p:nvSpPr>
            <p:cNvPr id="54" name="Freeform 23"/>
            <p:cNvSpPr/>
            <p:nvPr/>
          </p:nvSpPr>
          <p:spPr>
            <a:xfrm>
              <a:off x="3276600" y="5038768"/>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6" name="TextBox 26"/>
            <p:cNvSpPr txBox="1"/>
            <p:nvPr/>
          </p:nvSpPr>
          <p:spPr>
            <a:xfrm>
              <a:off x="3906340" y="5041298"/>
              <a:ext cx="3508348"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disease detect page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991957" y="319578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91957" y="5711883"/>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991957" y="6908013"/>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991957" y="439191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2251353" y="338345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a:t>
            </a:r>
          </a:p>
        </p:txBody>
      </p:sp>
      <p:sp>
        <p:nvSpPr>
          <p:cNvPr id="7" name="TextBox 7"/>
          <p:cNvSpPr txBox="1"/>
          <p:nvPr/>
        </p:nvSpPr>
        <p:spPr>
          <a:xfrm>
            <a:off x="2869757" y="3228234"/>
            <a:ext cx="3949763" cy="756617"/>
          </a:xfrm>
          <a:prstGeom prst="rect">
            <a:avLst/>
          </a:prstGeom>
        </p:spPr>
        <p:txBody>
          <a:bodyPr lIns="0" tIns="0" rIns="0" bIns="0" rtlCol="0" anchor="t">
            <a:spAutoFit/>
          </a:bodyPr>
          <a:lstStyle/>
          <a:p>
            <a:pPr algn="ctr">
              <a:lnSpc>
                <a:spcPts val="5895"/>
              </a:lnSpc>
              <a:spcBef>
                <a:spcPct val="0"/>
              </a:spcBef>
            </a:pPr>
            <a:r>
              <a:rPr lang="en-US" sz="4200" dirty="0">
                <a:solidFill>
                  <a:srgbClr val="000000"/>
                </a:solidFill>
                <a:latin typeface="Sukar"/>
              </a:rPr>
              <a:t>welcome page</a:t>
            </a:r>
            <a:endParaRPr lang="en-US" sz="4211" dirty="0">
              <a:solidFill>
                <a:srgbClr val="000000"/>
              </a:solidFill>
              <a:latin typeface="Sukar"/>
            </a:endParaRPr>
          </a:p>
        </p:txBody>
      </p:sp>
      <p:sp>
        <p:nvSpPr>
          <p:cNvPr id="8" name="TextBox 8"/>
          <p:cNvSpPr txBox="1"/>
          <p:nvPr/>
        </p:nvSpPr>
        <p:spPr>
          <a:xfrm>
            <a:off x="1952113" y="7012788"/>
            <a:ext cx="4867407"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Home page</a:t>
            </a:r>
          </a:p>
        </p:txBody>
      </p:sp>
      <p:sp>
        <p:nvSpPr>
          <p:cNvPr id="9" name="TextBox 9"/>
          <p:cNvSpPr txBox="1"/>
          <p:nvPr/>
        </p:nvSpPr>
        <p:spPr>
          <a:xfrm>
            <a:off x="2240623" y="4582416"/>
            <a:ext cx="168187" cy="430264"/>
          </a:xfrm>
          <a:prstGeom prst="rect">
            <a:avLst/>
          </a:prstGeom>
        </p:spPr>
        <p:txBody>
          <a:bodyPr lIns="0" tIns="0" rIns="0" bIns="0" rtlCol="0" anchor="t">
            <a:spAutoFit/>
          </a:bodyPr>
          <a:lstStyle/>
          <a:p>
            <a:pPr algn="ctr">
              <a:lnSpc>
                <a:spcPts val="3576"/>
              </a:lnSpc>
              <a:spcBef>
                <a:spcPct val="0"/>
              </a:spcBef>
            </a:pPr>
            <a:r>
              <a:rPr lang="en-US" sz="2554">
                <a:solidFill>
                  <a:srgbClr val="8B3030"/>
                </a:solidFill>
                <a:latin typeface="Paytone One"/>
              </a:rPr>
              <a:t>2</a:t>
            </a:r>
          </a:p>
        </p:txBody>
      </p:sp>
      <p:sp>
        <p:nvSpPr>
          <p:cNvPr id="10" name="TextBox 10"/>
          <p:cNvSpPr txBox="1"/>
          <p:nvPr/>
        </p:nvSpPr>
        <p:spPr>
          <a:xfrm>
            <a:off x="2555720" y="5818426"/>
            <a:ext cx="4185717"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 Register Page ​</a:t>
            </a:r>
          </a:p>
        </p:txBody>
      </p:sp>
      <p:sp>
        <p:nvSpPr>
          <p:cNvPr id="11" name="TextBox 11"/>
          <p:cNvSpPr txBox="1"/>
          <p:nvPr/>
        </p:nvSpPr>
        <p:spPr>
          <a:xfrm>
            <a:off x="2251353" y="5899554"/>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3</a:t>
            </a:r>
          </a:p>
        </p:txBody>
      </p:sp>
      <p:sp>
        <p:nvSpPr>
          <p:cNvPr id="12" name="TextBox 12"/>
          <p:cNvSpPr txBox="1"/>
          <p:nvPr/>
        </p:nvSpPr>
        <p:spPr>
          <a:xfrm>
            <a:off x="2251353" y="7095683"/>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4</a:t>
            </a:r>
          </a:p>
        </p:txBody>
      </p:sp>
      <p:sp>
        <p:nvSpPr>
          <p:cNvPr id="13" name="TextBox 13"/>
          <p:cNvSpPr txBox="1"/>
          <p:nvPr/>
        </p:nvSpPr>
        <p:spPr>
          <a:xfrm>
            <a:off x="2161699" y="4533011"/>
            <a:ext cx="4448235"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login page</a:t>
            </a:r>
          </a:p>
        </p:txBody>
      </p:sp>
      <p:sp>
        <p:nvSpPr>
          <p:cNvPr id="14" name="TextBox 14"/>
          <p:cNvSpPr txBox="1"/>
          <p:nvPr/>
        </p:nvSpPr>
        <p:spPr>
          <a:xfrm>
            <a:off x="2555720" y="967672"/>
            <a:ext cx="12548487" cy="961161"/>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7234"/>
              </a:lnSpc>
            </a:pPr>
            <a:r>
              <a:rPr lang="en-US" sz="8612" spc="51" dirty="0">
                <a:solidFill>
                  <a:srgbClr val="41989B"/>
                </a:solidFill>
                <a:latin typeface="Paytone One" panose="020B0604020202020204" charset="0"/>
              </a:rPr>
              <a:t>CURRENT PROGRESS</a:t>
            </a:r>
          </a:p>
        </p:txBody>
      </p:sp>
      <p:sp>
        <p:nvSpPr>
          <p:cNvPr id="15" name="Freeform 15"/>
          <p:cNvSpPr/>
          <p:nvPr/>
        </p:nvSpPr>
        <p:spPr>
          <a:xfrm>
            <a:off x="14221182" y="6138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1255CC97-4AF3-92E6-62E9-28C4AEC1BD32}"/>
              </a:ext>
            </a:extLst>
          </p:cNvPr>
          <p:cNvSpPr/>
          <p:nvPr/>
        </p:nvSpPr>
        <p:spPr>
          <a:xfrm>
            <a:off x="2002073" y="818099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550" dirty="0">
              <a:latin typeface="Paytone One" panose="020B0604020202020204" charset="0"/>
            </a:endParaRPr>
          </a:p>
        </p:txBody>
      </p:sp>
      <p:sp>
        <p:nvSpPr>
          <p:cNvPr id="17" name="TextBox 12">
            <a:extLst>
              <a:ext uri="{FF2B5EF4-FFF2-40B4-BE49-F238E27FC236}">
                <a16:creationId xmlns:a16="http://schemas.microsoft.com/office/drawing/2014/main" id="{4A6339B3-5794-4995-7194-CD44B0CD41D6}"/>
              </a:ext>
            </a:extLst>
          </p:cNvPr>
          <p:cNvSpPr txBox="1"/>
          <p:nvPr/>
        </p:nvSpPr>
        <p:spPr>
          <a:xfrm>
            <a:off x="2239904" y="8392478"/>
            <a:ext cx="146726" cy="42595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576"/>
              </a:lnSpc>
              <a:spcBef>
                <a:spcPct val="0"/>
              </a:spcBef>
            </a:pPr>
            <a:r>
              <a:rPr lang="en-US" sz="2554" dirty="0">
                <a:solidFill>
                  <a:srgbClr val="8B3030"/>
                </a:solidFill>
                <a:latin typeface="Paytone One"/>
              </a:rPr>
              <a:t>5</a:t>
            </a:r>
          </a:p>
        </p:txBody>
      </p:sp>
      <p:sp>
        <p:nvSpPr>
          <p:cNvPr id="18" name="TextBox 7">
            <a:extLst>
              <a:ext uri="{FF2B5EF4-FFF2-40B4-BE49-F238E27FC236}">
                <a16:creationId xmlns:a16="http://schemas.microsoft.com/office/drawing/2014/main" id="{08010766-CF98-4E12-5959-196C7BB16B5C}"/>
              </a:ext>
            </a:extLst>
          </p:cNvPr>
          <p:cNvSpPr txBox="1"/>
          <p:nvPr/>
        </p:nvSpPr>
        <p:spPr>
          <a:xfrm>
            <a:off x="2419709" y="8185598"/>
            <a:ext cx="3949763" cy="75661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895"/>
              </a:lnSpc>
              <a:spcBef>
                <a:spcPct val="0"/>
              </a:spcBef>
            </a:pPr>
            <a:r>
              <a:rPr lang="en-US" sz="4200" dirty="0">
                <a:solidFill>
                  <a:srgbClr val="000000"/>
                </a:solidFill>
                <a:latin typeface="Sukar"/>
              </a:rPr>
              <a:t>define page </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7"/>
          <p:cNvSpPr txBox="1"/>
          <p:nvPr/>
        </p:nvSpPr>
        <p:spPr>
          <a:xfrm>
            <a:off x="2613804" y="1304302"/>
            <a:ext cx="4245635"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cs typeface="Sukar Bold"/>
              </a:rPr>
              <a:t>camera page</a:t>
            </a:r>
            <a:r>
              <a:rPr lang="en-US" sz="4200" dirty="0">
                <a:solidFill>
                  <a:srgbClr val="000000"/>
                </a:solidFill>
                <a:latin typeface="Sukar"/>
              </a:rPr>
              <a:t> </a:t>
            </a:r>
            <a:endParaRPr lang="en-US" sz="4200" dirty="0">
              <a:solidFill>
                <a:srgbClr val="000000"/>
              </a:solidFill>
              <a:latin typeface="Sukar"/>
              <a:cs typeface="Sukar"/>
            </a:endParaRPr>
          </a:p>
        </p:txBody>
      </p:sp>
      <p:sp>
        <p:nvSpPr>
          <p:cNvPr id="5" name="Freeform 4"/>
          <p:cNvSpPr/>
          <p:nvPr/>
        </p:nvSpPr>
        <p:spPr>
          <a:xfrm>
            <a:off x="2137158" y="1173491"/>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6" name="Freeform 4"/>
          <p:cNvSpPr/>
          <p:nvPr/>
        </p:nvSpPr>
        <p:spPr>
          <a:xfrm>
            <a:off x="2137158" y="4277391"/>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7" name="Freeform 4"/>
          <p:cNvSpPr/>
          <p:nvPr/>
        </p:nvSpPr>
        <p:spPr>
          <a:xfrm>
            <a:off x="2137158" y="5719425"/>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8" name="Freeform 4"/>
          <p:cNvSpPr/>
          <p:nvPr/>
        </p:nvSpPr>
        <p:spPr>
          <a:xfrm>
            <a:off x="2217734" y="7203505"/>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9" name="Freeform 15"/>
          <p:cNvSpPr/>
          <p:nvPr/>
        </p:nvSpPr>
        <p:spPr>
          <a:xfrm>
            <a:off x="14221182" y="6138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2"/>
          <p:cNvSpPr txBox="1"/>
          <p:nvPr/>
        </p:nvSpPr>
        <p:spPr>
          <a:xfrm>
            <a:off x="2357120" y="1387129"/>
            <a:ext cx="146726" cy="425950"/>
          </a:xfrm>
          <a:prstGeom prst="rect">
            <a:avLst/>
          </a:prstGeom>
        </p:spPr>
        <p:txBody>
          <a:bodyPr wrap="square" lIns="0" tIns="0" rIns="0" bIns="0" rtlCol="0" anchor="t">
            <a:spAutoFit/>
          </a:bodyPr>
          <a:lstStyle/>
          <a:p>
            <a:pPr algn="ctr">
              <a:lnSpc>
                <a:spcPts val="3576"/>
              </a:lnSpc>
              <a:spcBef>
                <a:spcPct val="0"/>
              </a:spcBef>
            </a:pPr>
            <a:r>
              <a:rPr lang="en-US" sz="2554" dirty="0">
                <a:solidFill>
                  <a:srgbClr val="8B3030"/>
                </a:solidFill>
                <a:latin typeface="Paytone One"/>
              </a:rPr>
              <a:t>6</a:t>
            </a:r>
          </a:p>
        </p:txBody>
      </p:sp>
      <p:sp>
        <p:nvSpPr>
          <p:cNvPr id="11" name="TextBox 12"/>
          <p:cNvSpPr txBox="1"/>
          <p:nvPr/>
        </p:nvSpPr>
        <p:spPr>
          <a:xfrm flipH="1">
            <a:off x="2422925" y="4534162"/>
            <a:ext cx="155198" cy="425822"/>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8</a:t>
            </a:r>
            <a:endParaRPr lang="en-US" sz="2554" dirty="0">
              <a:solidFill>
                <a:srgbClr val="8B3030"/>
              </a:solidFill>
              <a:latin typeface="Paytone One"/>
            </a:endParaRPr>
          </a:p>
        </p:txBody>
      </p:sp>
      <p:sp>
        <p:nvSpPr>
          <p:cNvPr id="12" name="TextBox 12"/>
          <p:cNvSpPr txBox="1"/>
          <p:nvPr/>
        </p:nvSpPr>
        <p:spPr>
          <a:xfrm>
            <a:off x="2389529" y="5933064"/>
            <a:ext cx="146726" cy="425822"/>
          </a:xfrm>
          <a:prstGeom prst="rect">
            <a:avLst/>
          </a:prstGeom>
        </p:spPr>
        <p:txBody>
          <a:bodyPr lIns="0" tIns="0" rIns="0" bIns="0" rtlCol="0" anchor="t">
            <a:spAutoFit/>
          </a:bodyPr>
          <a:lstStyle/>
          <a:p>
            <a:pPr algn="ctr">
              <a:lnSpc>
                <a:spcPts val="3576"/>
              </a:lnSpc>
              <a:spcBef>
                <a:spcPct val="0"/>
              </a:spcBef>
            </a:pPr>
            <a:r>
              <a:rPr lang="en-US" sz="2550" dirty="0">
                <a:solidFill>
                  <a:srgbClr val="8B3030"/>
                </a:solidFill>
                <a:latin typeface="Paytone One"/>
              </a:rPr>
              <a:t>9</a:t>
            </a:r>
            <a:endParaRPr lang="en-US" sz="2554" dirty="0">
              <a:solidFill>
                <a:srgbClr val="8B3030"/>
              </a:solidFill>
              <a:latin typeface="Paytone One"/>
            </a:endParaRPr>
          </a:p>
        </p:txBody>
      </p:sp>
      <p:sp>
        <p:nvSpPr>
          <p:cNvPr id="13" name="TextBox 12"/>
          <p:cNvSpPr txBox="1"/>
          <p:nvPr/>
        </p:nvSpPr>
        <p:spPr>
          <a:xfrm>
            <a:off x="2154460" y="7417144"/>
            <a:ext cx="664310" cy="434600"/>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10</a:t>
            </a:r>
            <a:endParaRPr lang="en-US" sz="2554" dirty="0">
              <a:solidFill>
                <a:srgbClr val="8B3030"/>
              </a:solidFill>
              <a:latin typeface="Paytone One"/>
            </a:endParaRPr>
          </a:p>
        </p:txBody>
      </p:sp>
      <p:sp>
        <p:nvSpPr>
          <p:cNvPr id="14" name="TextBox 7"/>
          <p:cNvSpPr txBox="1"/>
          <p:nvPr/>
        </p:nvSpPr>
        <p:spPr>
          <a:xfrm>
            <a:off x="2724510" y="2822648"/>
            <a:ext cx="3755669"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result page </a:t>
            </a:r>
            <a:endParaRPr lang="en-US" sz="4211" dirty="0">
              <a:solidFill>
                <a:srgbClr val="000000"/>
              </a:solidFill>
              <a:latin typeface="Sukar"/>
            </a:endParaRPr>
          </a:p>
        </p:txBody>
      </p:sp>
      <p:sp>
        <p:nvSpPr>
          <p:cNvPr id="15" name="TextBox 7"/>
          <p:cNvSpPr txBox="1"/>
          <p:nvPr/>
        </p:nvSpPr>
        <p:spPr>
          <a:xfrm>
            <a:off x="2879673" y="4315264"/>
            <a:ext cx="3777235" cy="778183"/>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my pets pages </a:t>
            </a:r>
            <a:endParaRPr lang="en-US" sz="4211" dirty="0">
              <a:solidFill>
                <a:srgbClr val="000000"/>
              </a:solidFill>
              <a:latin typeface="Sukar"/>
            </a:endParaRPr>
          </a:p>
        </p:txBody>
      </p:sp>
      <p:sp>
        <p:nvSpPr>
          <p:cNvPr id="16" name="TextBox 7"/>
          <p:cNvSpPr txBox="1"/>
          <p:nvPr/>
        </p:nvSpPr>
        <p:spPr>
          <a:xfrm>
            <a:off x="2748724" y="8522444"/>
            <a:ext cx="3949763" cy="756617"/>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setting page </a:t>
            </a:r>
          </a:p>
        </p:txBody>
      </p:sp>
      <p:sp>
        <p:nvSpPr>
          <p:cNvPr id="18" name="Freeform 4">
            <a:extLst>
              <a:ext uri="{FF2B5EF4-FFF2-40B4-BE49-F238E27FC236}">
                <a16:creationId xmlns:a16="http://schemas.microsoft.com/office/drawing/2014/main" id="{2B7239A5-92BE-604C-7910-79D659938A86}"/>
              </a:ext>
            </a:extLst>
          </p:cNvPr>
          <p:cNvSpPr/>
          <p:nvPr/>
        </p:nvSpPr>
        <p:spPr>
          <a:xfrm>
            <a:off x="2137158" y="2704679"/>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20" name="TextBox 12">
            <a:extLst>
              <a:ext uri="{FF2B5EF4-FFF2-40B4-BE49-F238E27FC236}">
                <a16:creationId xmlns:a16="http://schemas.microsoft.com/office/drawing/2014/main" id="{AF6529FF-9F74-49BD-99A9-CCB6936827E4}"/>
              </a:ext>
            </a:extLst>
          </p:cNvPr>
          <p:cNvSpPr txBox="1"/>
          <p:nvPr/>
        </p:nvSpPr>
        <p:spPr>
          <a:xfrm>
            <a:off x="2357119" y="2983015"/>
            <a:ext cx="146726" cy="425822"/>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7</a:t>
            </a:r>
            <a:endParaRPr lang="en-US" sz="2554" dirty="0">
              <a:solidFill>
                <a:srgbClr val="8B3030"/>
              </a:solidFill>
              <a:latin typeface="Paytone One"/>
            </a:endParaRPr>
          </a:p>
        </p:txBody>
      </p:sp>
      <p:sp>
        <p:nvSpPr>
          <p:cNvPr id="21" name="TextBox 7">
            <a:extLst>
              <a:ext uri="{FF2B5EF4-FFF2-40B4-BE49-F238E27FC236}">
                <a16:creationId xmlns:a16="http://schemas.microsoft.com/office/drawing/2014/main" id="{C94BD0E5-0832-07ED-B471-28E40A136CED}"/>
              </a:ext>
            </a:extLst>
          </p:cNvPr>
          <p:cNvSpPr txBox="1"/>
          <p:nvPr/>
        </p:nvSpPr>
        <p:spPr>
          <a:xfrm>
            <a:off x="2944371" y="7291377"/>
            <a:ext cx="3777235" cy="778183"/>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reminder page </a:t>
            </a:r>
            <a:endParaRPr lang="en-US" sz="4211" dirty="0">
              <a:solidFill>
                <a:srgbClr val="000000"/>
              </a:solidFill>
              <a:latin typeface="Sukar"/>
            </a:endParaRPr>
          </a:p>
        </p:txBody>
      </p:sp>
      <p:sp>
        <p:nvSpPr>
          <p:cNvPr id="22" name="Freeform 4">
            <a:extLst>
              <a:ext uri="{FF2B5EF4-FFF2-40B4-BE49-F238E27FC236}">
                <a16:creationId xmlns:a16="http://schemas.microsoft.com/office/drawing/2014/main" id="{96438B14-5EA3-A2B9-0191-D45818A1B31D}"/>
              </a:ext>
            </a:extLst>
          </p:cNvPr>
          <p:cNvSpPr/>
          <p:nvPr/>
        </p:nvSpPr>
        <p:spPr>
          <a:xfrm>
            <a:off x="2174602" y="8519033"/>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23" name="TextBox 22">
            <a:extLst>
              <a:ext uri="{FF2B5EF4-FFF2-40B4-BE49-F238E27FC236}">
                <a16:creationId xmlns:a16="http://schemas.microsoft.com/office/drawing/2014/main" id="{0E82E760-B481-070C-6489-79550B46DD27}"/>
              </a:ext>
            </a:extLst>
          </p:cNvPr>
          <p:cNvSpPr txBox="1"/>
          <p:nvPr/>
        </p:nvSpPr>
        <p:spPr>
          <a:xfrm>
            <a:off x="2132894" y="8732672"/>
            <a:ext cx="664310" cy="434600"/>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11</a:t>
            </a:r>
            <a:endParaRPr lang="en-US" sz="2554" dirty="0">
              <a:solidFill>
                <a:srgbClr val="8B3030"/>
              </a:solidFill>
              <a:latin typeface="Paytone One"/>
            </a:endParaRPr>
          </a:p>
        </p:txBody>
      </p:sp>
      <p:sp>
        <p:nvSpPr>
          <p:cNvPr id="24" name="TextBox 7">
            <a:extLst>
              <a:ext uri="{FF2B5EF4-FFF2-40B4-BE49-F238E27FC236}">
                <a16:creationId xmlns:a16="http://schemas.microsoft.com/office/drawing/2014/main" id="{63BFFA68-B3AF-590D-F056-0747A740D849}"/>
              </a:ext>
            </a:extLst>
          </p:cNvPr>
          <p:cNvSpPr txBox="1"/>
          <p:nvPr/>
        </p:nvSpPr>
        <p:spPr>
          <a:xfrm>
            <a:off x="2620880" y="5824886"/>
            <a:ext cx="5157461"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detect disease page </a:t>
            </a:r>
            <a:endParaRPr lang="en-US" sz="4211" dirty="0">
              <a:solidFill>
                <a:srgbClr val="000000"/>
              </a:solidFill>
              <a:latin typeface="Sukar"/>
              <a:cs typeface="Sukar"/>
            </a:endParaRPr>
          </a:p>
        </p:txBody>
      </p:sp>
    </p:spTree>
    <p:extLst>
      <p:ext uri="{BB962C8B-B14F-4D97-AF65-F5344CB8AC3E}">
        <p14:creationId xmlns:p14="http://schemas.microsoft.com/office/powerpoint/2010/main" val="122926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837686" y="-2579"/>
            <a:ext cx="6029385" cy="1268361"/>
          </a:xfrm>
          <a:prstGeom prst="rect">
            <a:avLst/>
          </a:prstGeom>
          <a:effectLst>
            <a:outerShdw blurRad="63500" dist="38100" dir="2700000">
              <a:srgbClr val="000000">
                <a:alpha val="19000"/>
              </a:srgbClr>
            </a:outerShdw>
          </a:effectLst>
        </p:spPr>
        <p:txBody>
          <a:bodyPr lIns="0" tIns="0" rIns="0" bIns="0" rtlCol="0" anchor="t">
            <a:spAutoFit/>
          </a:bodyPr>
          <a:lstStyle/>
          <a:p>
            <a:pPr algn="ctr">
              <a:lnSpc>
                <a:spcPts val="10735"/>
              </a:lnSpc>
            </a:pPr>
            <a:r>
              <a:rPr lang="en-US" sz="7667" dirty="0">
                <a:solidFill>
                  <a:srgbClr val="63B8BB"/>
                </a:solidFill>
                <a:latin typeface="Paytone One" panose="020B0604020202020204" charset="0"/>
              </a:rPr>
              <a:t>Our Team</a:t>
            </a:r>
          </a:p>
        </p:txBody>
      </p:sp>
      <p:grpSp>
        <p:nvGrpSpPr>
          <p:cNvPr id="3" name="Group 3"/>
          <p:cNvGrpSpPr/>
          <p:nvPr/>
        </p:nvGrpSpPr>
        <p:grpSpPr>
          <a:xfrm>
            <a:off x="6826974" y="3582289"/>
            <a:ext cx="5183544" cy="1476991"/>
            <a:chOff x="-21631" y="-86636"/>
            <a:chExt cx="6911392" cy="1969321"/>
          </a:xfrm>
        </p:grpSpPr>
        <p:sp>
          <p:nvSpPr>
            <p:cNvPr id="4" name="Freeform 4"/>
            <p:cNvSpPr/>
            <p:nvPr/>
          </p:nvSpPr>
          <p:spPr>
            <a:xfrm rot="87026">
              <a:off x="-21631" y="-86636"/>
              <a:ext cx="6911392" cy="1969321"/>
            </a:xfrm>
            <a:custGeom>
              <a:avLst/>
              <a:gdLst/>
              <a:ahLst/>
              <a:cxnLst/>
              <a:rect l="l" t="t" r="r" b="b"/>
              <a:pathLst>
                <a:path w="6911392" h="1969321">
                  <a:moveTo>
                    <a:pt x="0" y="173848"/>
                  </a:moveTo>
                  <a:lnTo>
                    <a:pt x="6865930" y="0"/>
                  </a:lnTo>
                  <a:lnTo>
                    <a:pt x="6911392" y="1795473"/>
                  </a:lnTo>
                  <a:lnTo>
                    <a:pt x="45462" y="1969320"/>
                  </a:lnTo>
                  <a:lnTo>
                    <a:pt x="0" y="173848"/>
                  </a:lnTo>
                  <a:close/>
                </a:path>
              </a:pathLst>
            </a:custGeom>
            <a:blipFill>
              <a:blip r:embed="rId2">
                <a:extLst>
                  <a:ext uri="{96DAC541-7B7A-43D3-8B79-37D633B846F1}">
                    <asvg:svgBlip xmlns:asvg="http://schemas.microsoft.com/office/drawing/2016/SVG/main" r:embed="rId3"/>
                  </a:ext>
                </a:extLst>
              </a:blip>
              <a:stretch>
                <a:fillRect l="-8531" t="-87440" r="-202" b="-93422"/>
              </a:stretch>
            </a:blipFill>
          </p:spPr>
          <p:txBody>
            <a:bodyPr/>
            <a:lstStyle/>
            <a:p>
              <a:endParaRPr lang="en-US"/>
            </a:p>
          </p:txBody>
        </p:sp>
        <p:sp>
          <p:nvSpPr>
            <p:cNvPr id="5" name="TextBox 5"/>
            <p:cNvSpPr txBox="1"/>
            <p:nvPr/>
          </p:nvSpPr>
          <p:spPr>
            <a:xfrm>
              <a:off x="3166699" y="452466"/>
              <a:ext cx="1254211" cy="385588"/>
            </a:xfrm>
            <a:prstGeom prst="rect">
              <a:avLst/>
            </a:prstGeom>
            <a:effectLst>
              <a:outerShdw blurRad="63500" dist="38100" dir="2700000">
                <a:srgbClr val="000000">
                  <a:alpha val="24000"/>
                </a:srgbClr>
              </a:outerShdw>
            </a:effectLst>
          </p:spPr>
          <p:txBody>
            <a:bodyPr lIns="0" tIns="0" rIns="0" bIns="0" rtlCol="0" anchor="t">
              <a:spAutoFit/>
            </a:bodyPr>
            <a:lstStyle/>
            <a:p>
              <a:pPr marL="0" lvl="0" indent="0" algn="ctr">
                <a:lnSpc>
                  <a:spcPts val="2433"/>
                </a:lnSpc>
                <a:spcBef>
                  <a:spcPct val="0"/>
                </a:spcBef>
              </a:pPr>
              <a:r>
                <a:rPr lang="en-US" sz="1738" u="none" strike="noStrike" dirty="0">
                  <a:solidFill>
                    <a:srgbClr val="F4EADF"/>
                  </a:solidFill>
                  <a:latin typeface="Paytone One"/>
                </a:rPr>
                <a:t>20-01137</a:t>
              </a:r>
            </a:p>
          </p:txBody>
        </p:sp>
        <p:sp>
          <p:nvSpPr>
            <p:cNvPr id="6" name="TextBox 6"/>
            <p:cNvSpPr txBox="1"/>
            <p:nvPr/>
          </p:nvSpPr>
          <p:spPr>
            <a:xfrm>
              <a:off x="1241133" y="790429"/>
              <a:ext cx="4860360" cy="564257"/>
            </a:xfrm>
            <a:prstGeom prst="rect">
              <a:avLst/>
            </a:prstGeom>
          </p:spPr>
          <p:txBody>
            <a:bodyPr lIns="0" tIns="0" rIns="0" bIns="0" rtlCol="0" anchor="t">
              <a:spAutoFit/>
            </a:bodyPr>
            <a:lstStyle/>
            <a:p>
              <a:pPr algn="ctr">
                <a:lnSpc>
                  <a:spcPts val="3325"/>
                </a:lnSpc>
                <a:spcBef>
                  <a:spcPct val="0"/>
                </a:spcBef>
              </a:pPr>
              <a:r>
                <a:rPr lang="en-US" sz="2375" dirty="0">
                  <a:solidFill>
                    <a:srgbClr val="000000"/>
                  </a:solidFill>
                  <a:latin typeface="Sukar Bold"/>
                </a:rPr>
                <a:t>Malk Haitham Mostafa</a:t>
              </a:r>
            </a:p>
          </p:txBody>
        </p:sp>
      </p:grpSp>
      <p:sp>
        <p:nvSpPr>
          <p:cNvPr id="7" name="TextBox 7"/>
          <p:cNvSpPr txBox="1"/>
          <p:nvPr/>
        </p:nvSpPr>
        <p:spPr>
          <a:xfrm>
            <a:off x="6467993" y="6776294"/>
            <a:ext cx="5845254" cy="1019190"/>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8481"/>
              </a:lnSpc>
            </a:pPr>
            <a:r>
              <a:rPr lang="en-US" sz="6058" dirty="0">
                <a:solidFill>
                  <a:srgbClr val="63B8BB"/>
                </a:solidFill>
                <a:latin typeface="Paytone One" panose="020B0604020202020204" charset="0"/>
              </a:rPr>
              <a:t>Supervised By</a:t>
            </a:r>
            <a:r>
              <a:rPr lang="en-US" sz="6058" dirty="0">
                <a:solidFill>
                  <a:srgbClr val="63B8BB"/>
                </a:solidFill>
                <a:latin typeface="Funtastic"/>
              </a:rPr>
              <a:t>​</a:t>
            </a:r>
          </a:p>
        </p:txBody>
      </p:sp>
      <p:sp>
        <p:nvSpPr>
          <p:cNvPr id="8" name="Freeform 8"/>
          <p:cNvSpPr/>
          <p:nvPr/>
        </p:nvSpPr>
        <p:spPr>
          <a:xfrm rot="87026">
            <a:off x="9721474" y="8061111"/>
            <a:ext cx="5183544" cy="1476999"/>
          </a:xfrm>
          <a:custGeom>
            <a:avLst/>
            <a:gdLst/>
            <a:ahLst/>
            <a:cxnLst/>
            <a:rect l="l" t="t" r="r" b="b"/>
            <a:pathLst>
              <a:path w="5183544" h="1476999">
                <a:moveTo>
                  <a:pt x="0" y="130386"/>
                </a:moveTo>
                <a:lnTo>
                  <a:pt x="5149448" y="0"/>
                </a:lnTo>
                <a:lnTo>
                  <a:pt x="5183545" y="1346613"/>
                </a:lnTo>
                <a:lnTo>
                  <a:pt x="34097" y="1476999"/>
                </a:lnTo>
                <a:lnTo>
                  <a:pt x="0" y="130386"/>
                </a:lnTo>
                <a:close/>
              </a:path>
            </a:pathLst>
          </a:custGeom>
          <a:blipFill>
            <a:blip r:embed="rId4">
              <a:extLst>
                <a:ext uri="{96DAC541-7B7A-43D3-8B79-37D633B846F1}">
                  <asvg:svgBlip xmlns:asvg="http://schemas.microsoft.com/office/drawing/2016/SVG/main" r:embed="rId5"/>
                </a:ext>
              </a:extLst>
            </a:blip>
            <a:stretch>
              <a:fillRect l="-8531" t="-87441" r="-202" b="-93422"/>
            </a:stretch>
          </a:blipFill>
        </p:spPr>
        <p:txBody>
          <a:bodyPr/>
          <a:lstStyle/>
          <a:p>
            <a:endParaRPr lang="en-US"/>
          </a:p>
        </p:txBody>
      </p:sp>
      <p:sp>
        <p:nvSpPr>
          <p:cNvPr id="9" name="Freeform 9"/>
          <p:cNvSpPr/>
          <p:nvPr/>
        </p:nvSpPr>
        <p:spPr>
          <a:xfrm rot="87026">
            <a:off x="3946264" y="8061111"/>
            <a:ext cx="5183544" cy="1476999"/>
          </a:xfrm>
          <a:custGeom>
            <a:avLst/>
            <a:gdLst/>
            <a:ahLst/>
            <a:cxnLst/>
            <a:rect l="l" t="t" r="r" b="b"/>
            <a:pathLst>
              <a:path w="5183544" h="1476999">
                <a:moveTo>
                  <a:pt x="0" y="130386"/>
                </a:moveTo>
                <a:lnTo>
                  <a:pt x="5149448" y="0"/>
                </a:lnTo>
                <a:lnTo>
                  <a:pt x="5183544" y="1346613"/>
                </a:lnTo>
                <a:lnTo>
                  <a:pt x="34097" y="1476999"/>
                </a:lnTo>
                <a:lnTo>
                  <a:pt x="0" y="130386"/>
                </a:lnTo>
                <a:close/>
              </a:path>
            </a:pathLst>
          </a:custGeom>
          <a:blipFill>
            <a:blip r:embed="rId4">
              <a:extLst>
                <a:ext uri="{96DAC541-7B7A-43D3-8B79-37D633B846F1}">
                  <asvg:svgBlip xmlns:asvg="http://schemas.microsoft.com/office/drawing/2016/SVG/main" r:embed="rId5"/>
                </a:ext>
              </a:extLst>
            </a:blip>
            <a:stretch>
              <a:fillRect l="-8531" t="-87441" r="-202" b="-93422"/>
            </a:stretch>
          </a:blipFill>
        </p:spPr>
        <p:txBody>
          <a:bodyPr/>
          <a:lstStyle/>
          <a:p>
            <a:endParaRPr lang="en-US"/>
          </a:p>
        </p:txBody>
      </p:sp>
      <p:grpSp>
        <p:nvGrpSpPr>
          <p:cNvPr id="10" name="Group 10"/>
          <p:cNvGrpSpPr/>
          <p:nvPr/>
        </p:nvGrpSpPr>
        <p:grpSpPr>
          <a:xfrm>
            <a:off x="6699750" y="2130470"/>
            <a:ext cx="5183544" cy="1476999"/>
            <a:chOff x="-21631" y="-86636"/>
            <a:chExt cx="6911392" cy="1969332"/>
          </a:xfrm>
        </p:grpSpPr>
        <p:sp>
          <p:nvSpPr>
            <p:cNvPr id="11" name="Freeform 11"/>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6">
                <a:extLst>
                  <a:ext uri="{96DAC541-7B7A-43D3-8B79-37D633B846F1}">
                    <asvg:svgBlip xmlns:asvg="http://schemas.microsoft.com/office/drawing/2016/SVG/main" r:embed="rId7"/>
                  </a:ext>
                </a:extLst>
              </a:blip>
              <a:stretch>
                <a:fillRect l="-8531" t="-87441" r="-202" b="-93422"/>
              </a:stretch>
            </a:blipFill>
          </p:spPr>
          <p:txBody>
            <a:bodyPr/>
            <a:lstStyle/>
            <a:p>
              <a:endParaRPr lang="en-US"/>
            </a:p>
          </p:txBody>
        </p:sp>
        <p:sp>
          <p:nvSpPr>
            <p:cNvPr id="12" name="TextBox 12"/>
            <p:cNvSpPr txBox="1"/>
            <p:nvPr/>
          </p:nvSpPr>
          <p:spPr>
            <a:xfrm>
              <a:off x="3154697" y="527994"/>
              <a:ext cx="1466976" cy="353343"/>
            </a:xfrm>
            <a:prstGeom prst="rect">
              <a:avLst/>
            </a:prstGeom>
            <a:effectLst>
              <a:outerShdw blurRad="63500" dist="38100" dir="2700000">
                <a:srgbClr val="000000">
                  <a:alpha val="25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8B3030"/>
                  </a:solidFill>
                  <a:latin typeface="Paytone One"/>
                </a:rPr>
                <a:t>20-00088</a:t>
              </a:r>
            </a:p>
          </p:txBody>
        </p:sp>
        <p:sp>
          <p:nvSpPr>
            <p:cNvPr id="13" name="TextBox 13"/>
            <p:cNvSpPr txBox="1"/>
            <p:nvPr/>
          </p:nvSpPr>
          <p:spPr>
            <a:xfrm>
              <a:off x="2031156" y="850405"/>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Shahd Abd Elmoez</a:t>
              </a:r>
            </a:p>
          </p:txBody>
        </p:sp>
      </p:grpSp>
      <p:grpSp>
        <p:nvGrpSpPr>
          <p:cNvPr id="14" name="Group 14"/>
          <p:cNvGrpSpPr/>
          <p:nvPr/>
        </p:nvGrpSpPr>
        <p:grpSpPr>
          <a:xfrm>
            <a:off x="553083" y="2195447"/>
            <a:ext cx="5151098" cy="1347044"/>
            <a:chOff x="0" y="0"/>
            <a:chExt cx="6868131" cy="1796059"/>
          </a:xfrm>
        </p:grpSpPr>
        <p:sp>
          <p:nvSpPr>
            <p:cNvPr id="15" name="Freeform 15"/>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2">
                <a:extLst>
                  <a:ext uri="{96DAC541-7B7A-43D3-8B79-37D633B846F1}">
                    <asvg:svgBlip xmlns:asvg="http://schemas.microsoft.com/office/drawing/2016/SVG/main" r:embed="rId3"/>
                  </a:ext>
                </a:extLst>
              </a:blip>
              <a:stretch>
                <a:fillRect l="-8531" t="-87441" r="-202" b="-93422"/>
              </a:stretch>
            </a:blipFill>
          </p:spPr>
          <p:txBody>
            <a:bodyPr/>
            <a:lstStyle/>
            <a:p>
              <a:endParaRPr lang="en-US"/>
            </a:p>
          </p:txBody>
        </p:sp>
        <p:sp>
          <p:nvSpPr>
            <p:cNvPr id="16" name="TextBox 16"/>
            <p:cNvSpPr txBox="1"/>
            <p:nvPr/>
          </p:nvSpPr>
          <p:spPr>
            <a:xfrm>
              <a:off x="1876088" y="846373"/>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Sara Rabie Ahmed</a:t>
              </a:r>
            </a:p>
          </p:txBody>
        </p:sp>
        <p:sp>
          <p:nvSpPr>
            <p:cNvPr id="17" name="TextBox 17"/>
            <p:cNvSpPr txBox="1"/>
            <p:nvPr/>
          </p:nvSpPr>
          <p:spPr>
            <a:xfrm>
              <a:off x="2819030" y="496524"/>
              <a:ext cx="1606042" cy="354094"/>
            </a:xfrm>
            <a:prstGeom prst="rect">
              <a:avLst/>
            </a:prstGeom>
          </p:spPr>
          <p:txBody>
            <a:bodyPr lIns="0" tIns="0" rIns="0" bIns="0" rtlCol="0" anchor="t">
              <a:spAutoFit/>
            </a:bodyPr>
            <a:lstStyle/>
            <a:p>
              <a:pPr marL="0" lvl="0" indent="0" algn="ctr">
                <a:lnSpc>
                  <a:spcPts val="2293"/>
                </a:lnSpc>
                <a:spcBef>
                  <a:spcPct val="0"/>
                </a:spcBef>
              </a:pPr>
              <a:r>
                <a:rPr lang="en-US" sz="1638" dirty="0">
                  <a:solidFill>
                    <a:srgbClr val="F6F3EB"/>
                  </a:solidFill>
                  <a:latin typeface="Paytone One"/>
                </a:rPr>
                <a:t>20-01186</a:t>
              </a:r>
            </a:p>
          </p:txBody>
        </p:sp>
      </p:grpSp>
      <p:grpSp>
        <p:nvGrpSpPr>
          <p:cNvPr id="18" name="Group 18"/>
          <p:cNvGrpSpPr/>
          <p:nvPr/>
        </p:nvGrpSpPr>
        <p:grpSpPr>
          <a:xfrm>
            <a:off x="12506767" y="2111993"/>
            <a:ext cx="5183544" cy="1476999"/>
            <a:chOff x="-21631" y="-86636"/>
            <a:chExt cx="6911392" cy="1969332"/>
          </a:xfrm>
        </p:grpSpPr>
        <p:sp>
          <p:nvSpPr>
            <p:cNvPr id="19" name="Freeform 19"/>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20" name="TextBox 20"/>
            <p:cNvSpPr txBox="1"/>
            <p:nvPr/>
          </p:nvSpPr>
          <p:spPr>
            <a:xfrm>
              <a:off x="3041539" y="500060"/>
              <a:ext cx="1244844" cy="352907"/>
            </a:xfrm>
            <a:prstGeom prst="rect">
              <a:avLst/>
            </a:prstGeom>
            <a:effectLst>
              <a:outerShdw blurRad="63500" dist="38100" dir="2700000">
                <a:srgbClr val="000000">
                  <a:alpha val="24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41989B"/>
                  </a:solidFill>
                  <a:latin typeface="Paytone One"/>
                </a:rPr>
                <a:t>20-00536</a:t>
              </a:r>
            </a:p>
          </p:txBody>
        </p:sp>
        <p:sp>
          <p:nvSpPr>
            <p:cNvPr id="21" name="TextBox 21"/>
            <p:cNvSpPr txBox="1"/>
            <p:nvPr/>
          </p:nvSpPr>
          <p:spPr>
            <a:xfrm>
              <a:off x="1917997" y="875041"/>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Alaa Khaled Rashed</a:t>
              </a:r>
            </a:p>
          </p:txBody>
        </p:sp>
      </p:grpSp>
      <p:grpSp>
        <p:nvGrpSpPr>
          <p:cNvPr id="22" name="Group 22"/>
          <p:cNvGrpSpPr/>
          <p:nvPr/>
        </p:nvGrpSpPr>
        <p:grpSpPr>
          <a:xfrm>
            <a:off x="686940" y="3582289"/>
            <a:ext cx="5183544" cy="1476999"/>
            <a:chOff x="-21631" y="-86636"/>
            <a:chExt cx="6911392" cy="1969332"/>
          </a:xfrm>
        </p:grpSpPr>
        <p:sp>
          <p:nvSpPr>
            <p:cNvPr id="23" name="Freeform 23"/>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24" name="TextBox 24"/>
            <p:cNvSpPr txBox="1"/>
            <p:nvPr/>
          </p:nvSpPr>
          <p:spPr>
            <a:xfrm>
              <a:off x="2915861" y="515634"/>
              <a:ext cx="1244844" cy="352907"/>
            </a:xfrm>
            <a:prstGeom prst="rect">
              <a:avLst/>
            </a:prstGeom>
            <a:effectLst>
              <a:outerShdw blurRad="63500" dist="38100" dir="2700000">
                <a:srgbClr val="000000">
                  <a:alpha val="22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41989B"/>
                  </a:solidFill>
                  <a:latin typeface="Paytone One"/>
                </a:rPr>
                <a:t>20-00532</a:t>
              </a:r>
            </a:p>
          </p:txBody>
        </p:sp>
        <p:sp>
          <p:nvSpPr>
            <p:cNvPr id="25" name="TextBox 25"/>
            <p:cNvSpPr txBox="1"/>
            <p:nvPr/>
          </p:nvSpPr>
          <p:spPr>
            <a:xfrm>
              <a:off x="1792320" y="883391"/>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Doaa Anter Kotb</a:t>
              </a:r>
            </a:p>
          </p:txBody>
        </p:sp>
      </p:grpSp>
      <p:grpSp>
        <p:nvGrpSpPr>
          <p:cNvPr id="26" name="Group 26"/>
          <p:cNvGrpSpPr/>
          <p:nvPr/>
        </p:nvGrpSpPr>
        <p:grpSpPr>
          <a:xfrm>
            <a:off x="941736" y="5370285"/>
            <a:ext cx="5151098" cy="1347044"/>
            <a:chOff x="0" y="0"/>
            <a:chExt cx="6868131" cy="1796059"/>
          </a:xfrm>
        </p:grpSpPr>
        <p:sp>
          <p:nvSpPr>
            <p:cNvPr id="27" name="Freeform 27"/>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6">
                <a:extLst>
                  <a:ext uri="{96DAC541-7B7A-43D3-8B79-37D633B846F1}">
                    <asvg:svgBlip xmlns:asvg="http://schemas.microsoft.com/office/drawing/2016/SVG/main" r:embed="rId7"/>
                  </a:ext>
                </a:extLst>
              </a:blip>
              <a:stretch>
                <a:fillRect l="-8531" t="-87441" r="-202" b="-93422"/>
              </a:stretch>
            </a:blipFill>
          </p:spPr>
          <p:txBody>
            <a:bodyPr/>
            <a:lstStyle/>
            <a:p>
              <a:endParaRPr lang="en-US"/>
            </a:p>
          </p:txBody>
        </p:sp>
        <p:sp>
          <p:nvSpPr>
            <p:cNvPr id="28" name="TextBox 28"/>
            <p:cNvSpPr txBox="1"/>
            <p:nvPr/>
          </p:nvSpPr>
          <p:spPr>
            <a:xfrm>
              <a:off x="2910576" y="482109"/>
              <a:ext cx="1244844" cy="352907"/>
            </a:xfrm>
            <a:prstGeom prst="rect">
              <a:avLst/>
            </a:prstGeom>
            <a:effectLst>
              <a:outerShdw blurRad="63500" dist="38100" dir="2700000">
                <a:srgbClr val="000000">
                  <a:alpha val="27000"/>
                </a:srgbClr>
              </a:outerShdw>
            </a:effectLst>
          </p:spPr>
          <p:txBody>
            <a:bodyPr lIns="0" tIns="0" rIns="0" bIns="0" rtlCol="0" anchor="t">
              <a:spAutoFit/>
            </a:bodyPr>
            <a:lstStyle/>
            <a:p>
              <a:pPr marL="0" lvl="0" indent="0" algn="ctr">
                <a:lnSpc>
                  <a:spcPts val="2207"/>
                </a:lnSpc>
                <a:spcBef>
                  <a:spcPct val="0"/>
                </a:spcBef>
              </a:pPr>
              <a:r>
                <a:rPr lang="en-US" sz="1550" u="none" strike="noStrike" dirty="0">
                  <a:solidFill>
                    <a:srgbClr val="8B3030"/>
                  </a:solidFill>
                  <a:latin typeface="Paytone One"/>
                </a:rPr>
                <a:t>20-00552</a:t>
              </a:r>
            </a:p>
          </p:txBody>
        </p:sp>
        <p:sp>
          <p:nvSpPr>
            <p:cNvPr id="29" name="TextBox 29"/>
            <p:cNvSpPr txBox="1"/>
            <p:nvPr/>
          </p:nvSpPr>
          <p:spPr>
            <a:xfrm>
              <a:off x="1787035" y="850405"/>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Soha Nagy Khedr</a:t>
              </a:r>
            </a:p>
          </p:txBody>
        </p:sp>
      </p:grpSp>
      <p:grpSp>
        <p:nvGrpSpPr>
          <p:cNvPr id="30" name="Group 30"/>
          <p:cNvGrpSpPr/>
          <p:nvPr/>
        </p:nvGrpSpPr>
        <p:grpSpPr>
          <a:xfrm>
            <a:off x="6826974" y="5095791"/>
            <a:ext cx="5183544" cy="1476999"/>
            <a:chOff x="-21631" y="-86636"/>
            <a:chExt cx="6911392" cy="1969332"/>
          </a:xfrm>
        </p:grpSpPr>
        <p:sp>
          <p:nvSpPr>
            <p:cNvPr id="31" name="Freeform 31"/>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32" name="TextBox 32"/>
            <p:cNvSpPr txBox="1"/>
            <p:nvPr/>
          </p:nvSpPr>
          <p:spPr>
            <a:xfrm>
              <a:off x="3098351" y="512442"/>
              <a:ext cx="1254211" cy="385588"/>
            </a:xfrm>
            <a:prstGeom prst="rect">
              <a:avLst/>
            </a:prstGeom>
            <a:effectLst>
              <a:outerShdw blurRad="63500" dist="38100" dir="2700000">
                <a:srgbClr val="000000">
                  <a:alpha val="22000"/>
                </a:srgbClr>
              </a:outerShdw>
            </a:effectLst>
          </p:spPr>
          <p:txBody>
            <a:bodyPr lIns="0" tIns="0" rIns="0" bIns="0" rtlCol="0" anchor="t">
              <a:spAutoFit/>
            </a:bodyPr>
            <a:lstStyle/>
            <a:p>
              <a:pPr marL="0" lvl="0" indent="0" algn="ctr">
                <a:lnSpc>
                  <a:spcPts val="2433"/>
                </a:lnSpc>
                <a:spcBef>
                  <a:spcPct val="0"/>
                </a:spcBef>
              </a:pPr>
              <a:r>
                <a:rPr lang="en-US" sz="1738" u="none" strike="noStrike" dirty="0">
                  <a:solidFill>
                    <a:srgbClr val="41989B"/>
                  </a:solidFill>
                  <a:latin typeface="Paytone One"/>
                </a:rPr>
                <a:t>20-01114</a:t>
              </a:r>
            </a:p>
          </p:txBody>
        </p:sp>
        <p:sp>
          <p:nvSpPr>
            <p:cNvPr id="33" name="TextBox 33"/>
            <p:cNvSpPr txBox="1"/>
            <p:nvPr/>
          </p:nvSpPr>
          <p:spPr>
            <a:xfrm>
              <a:off x="1979493" y="909344"/>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Aya Yasser Helmy</a:t>
              </a:r>
            </a:p>
          </p:txBody>
        </p:sp>
      </p:grpSp>
      <p:sp>
        <p:nvSpPr>
          <p:cNvPr id="34" name="TextBox 34"/>
          <p:cNvSpPr txBox="1"/>
          <p:nvPr/>
        </p:nvSpPr>
        <p:spPr>
          <a:xfrm>
            <a:off x="5854261" y="8375306"/>
            <a:ext cx="1567105" cy="453453"/>
          </a:xfrm>
          <a:prstGeom prst="rect">
            <a:avLst/>
          </a:prstGeom>
        </p:spPr>
        <p:txBody>
          <a:bodyPr lIns="0" tIns="0" rIns="0" bIns="0" rtlCol="0" anchor="t">
            <a:spAutoFit/>
          </a:bodyPr>
          <a:lstStyle/>
          <a:p>
            <a:pPr marL="0" lvl="0" indent="0" algn="ctr">
              <a:lnSpc>
                <a:spcPts val="3705"/>
              </a:lnSpc>
              <a:spcBef>
                <a:spcPct val="0"/>
              </a:spcBef>
            </a:pPr>
            <a:r>
              <a:rPr lang="en-US" sz="2646">
                <a:solidFill>
                  <a:srgbClr val="8B3030"/>
                </a:solidFill>
                <a:latin typeface="Paytone One"/>
              </a:rPr>
              <a:t>DR.</a:t>
            </a:r>
          </a:p>
        </p:txBody>
      </p:sp>
      <p:sp>
        <p:nvSpPr>
          <p:cNvPr id="35" name="TextBox 35"/>
          <p:cNvSpPr txBox="1"/>
          <p:nvPr/>
        </p:nvSpPr>
        <p:spPr>
          <a:xfrm>
            <a:off x="5328342" y="8781134"/>
            <a:ext cx="2618945" cy="356885"/>
          </a:xfrm>
          <a:prstGeom prst="rect">
            <a:avLst/>
          </a:prstGeom>
        </p:spPr>
        <p:txBody>
          <a:bodyPr lIns="0" tIns="0" rIns="0" bIns="0" rtlCol="0" anchor="t">
            <a:spAutoFit/>
          </a:bodyPr>
          <a:lstStyle/>
          <a:p>
            <a:pPr marL="0" lvl="0" indent="0" algn="ctr">
              <a:lnSpc>
                <a:spcPts val="2901"/>
              </a:lnSpc>
              <a:spcBef>
                <a:spcPct val="0"/>
              </a:spcBef>
            </a:pPr>
            <a:r>
              <a:rPr lang="en-US" sz="2072">
                <a:solidFill>
                  <a:srgbClr val="000000"/>
                </a:solidFill>
                <a:latin typeface="Sukar Bold"/>
              </a:rPr>
              <a:t>Rodaina Abdelsalam</a:t>
            </a:r>
          </a:p>
        </p:txBody>
      </p:sp>
      <p:sp>
        <p:nvSpPr>
          <p:cNvPr id="36" name="TextBox 36"/>
          <p:cNvSpPr txBox="1"/>
          <p:nvPr/>
        </p:nvSpPr>
        <p:spPr>
          <a:xfrm>
            <a:off x="11994295" y="8448013"/>
            <a:ext cx="1315441" cy="380746"/>
          </a:xfrm>
          <a:prstGeom prst="rect">
            <a:avLst/>
          </a:prstGeom>
        </p:spPr>
        <p:txBody>
          <a:bodyPr lIns="0" tIns="0" rIns="0" bIns="0" rtlCol="0" anchor="t">
            <a:spAutoFit/>
          </a:bodyPr>
          <a:lstStyle/>
          <a:p>
            <a:pPr marL="0" lvl="0" indent="0" algn="ctr">
              <a:lnSpc>
                <a:spcPts val="3110"/>
              </a:lnSpc>
              <a:spcBef>
                <a:spcPct val="0"/>
              </a:spcBef>
            </a:pPr>
            <a:r>
              <a:rPr lang="en-US" sz="2221">
                <a:solidFill>
                  <a:srgbClr val="8B3030"/>
                </a:solidFill>
                <a:latin typeface="Paytone One"/>
              </a:rPr>
              <a:t>ENG.</a:t>
            </a:r>
          </a:p>
        </p:txBody>
      </p:sp>
      <p:sp>
        <p:nvSpPr>
          <p:cNvPr id="37" name="TextBox 37"/>
          <p:cNvSpPr txBox="1"/>
          <p:nvPr/>
        </p:nvSpPr>
        <p:spPr>
          <a:xfrm>
            <a:off x="11342543" y="8839464"/>
            <a:ext cx="2618945" cy="356934"/>
          </a:xfrm>
          <a:prstGeom prst="rect">
            <a:avLst/>
          </a:prstGeom>
        </p:spPr>
        <p:txBody>
          <a:bodyPr lIns="0" tIns="0" rIns="0" bIns="0" rtlCol="0" anchor="t">
            <a:spAutoFit/>
          </a:bodyPr>
          <a:lstStyle/>
          <a:p>
            <a:pPr marL="0" lvl="0" indent="0" algn="ctr">
              <a:lnSpc>
                <a:spcPts val="2901"/>
              </a:lnSpc>
              <a:spcBef>
                <a:spcPct val="0"/>
              </a:spcBef>
            </a:pPr>
            <a:r>
              <a:rPr lang="en-US" sz="2072">
                <a:solidFill>
                  <a:srgbClr val="000000"/>
                </a:solidFill>
                <a:latin typeface="Sukar Bold"/>
              </a:rPr>
              <a:t>Nader Emad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3" name="Picture 12" descr="A cartoon of a dog&#10;&#10;Description automatically generated">
            <a:extLst>
              <a:ext uri="{FF2B5EF4-FFF2-40B4-BE49-F238E27FC236}">
                <a16:creationId xmlns:a16="http://schemas.microsoft.com/office/drawing/2014/main" id="{E6F6FA9C-7AC5-7427-CFE3-E31584AF988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572717" y="2923467"/>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cartoon cat with glasses and text&#10;&#10;Description automatically generated">
            <a:extLst>
              <a:ext uri="{FF2B5EF4-FFF2-40B4-BE49-F238E27FC236}">
                <a16:creationId xmlns:a16="http://schemas.microsoft.com/office/drawing/2014/main" id="{F5C8E73F-0A12-C29C-6169-6B70946A7BE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2697763" y="2939796"/>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2"/>
          <p:cNvSpPr txBox="1"/>
          <p:nvPr/>
        </p:nvSpPr>
        <p:spPr>
          <a:xfrm>
            <a:off x="-1209666" y="-21409"/>
            <a:ext cx="20707332" cy="1526187"/>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Welcome page</a:t>
            </a:r>
            <a:endParaRPr lang="en-US" sz="9188" spc="55" dirty="0">
              <a:solidFill>
                <a:srgbClr val="41989B"/>
              </a:solidFill>
              <a:latin typeface="Paytone One" panose="020B0604020202020204" charset="0"/>
            </a:endParaRPr>
          </a:p>
        </p:txBody>
      </p:sp>
      <p:pic>
        <p:nvPicPr>
          <p:cNvPr id="14" name="Picture 13" descr="Cartoon cat wearing a hat&#10;&#10;Description automatically generated">
            <a:extLst>
              <a:ext uri="{FF2B5EF4-FFF2-40B4-BE49-F238E27FC236}">
                <a16:creationId xmlns:a16="http://schemas.microsoft.com/office/drawing/2014/main" id="{1942F7E0-2F09-EC47-320F-A1DAC6560D62}"/>
              </a:ext>
            </a:extLst>
          </p:cNvPr>
          <p:cNvPicPr>
            <a:picLocks/>
          </p:cNvPicPr>
          <p:nvPr/>
        </p:nvPicPr>
        <p:blipFill>
          <a:blip r:embed="rId4"/>
          <a:stretch>
            <a:fillRect/>
          </a:stretch>
        </p:blipFill>
        <p:spPr>
          <a:xfrm>
            <a:off x="7635240" y="2188353"/>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Freeform 14">
            <a:extLst>
              <a:ext uri="{FF2B5EF4-FFF2-40B4-BE49-F238E27FC236}">
                <a16:creationId xmlns:a16="http://schemas.microsoft.com/office/drawing/2014/main" id="{09128165-9A97-1654-8C1C-8068B247DCF3}"/>
              </a:ext>
            </a:extLst>
          </p:cNvPr>
          <p:cNvSpPr/>
          <p:nvPr/>
        </p:nvSpPr>
        <p:spPr>
          <a:xfrm>
            <a:off x="7510477" y="2106057"/>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14">
            <a:extLst>
              <a:ext uri="{FF2B5EF4-FFF2-40B4-BE49-F238E27FC236}">
                <a16:creationId xmlns:a16="http://schemas.microsoft.com/office/drawing/2014/main" id="{8A8CA325-6144-78BD-4EBE-87E7A61976D1}"/>
              </a:ext>
            </a:extLst>
          </p:cNvPr>
          <p:cNvSpPr/>
          <p:nvPr/>
        </p:nvSpPr>
        <p:spPr>
          <a:xfrm>
            <a:off x="12573000" y="2857500"/>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14">
            <a:extLst>
              <a:ext uri="{FF2B5EF4-FFF2-40B4-BE49-F238E27FC236}">
                <a16:creationId xmlns:a16="http://schemas.microsoft.com/office/drawing/2014/main" id="{247572D1-2653-0976-9215-121E4F39BBF1}"/>
              </a:ext>
            </a:extLst>
          </p:cNvPr>
          <p:cNvSpPr/>
          <p:nvPr/>
        </p:nvSpPr>
        <p:spPr>
          <a:xfrm>
            <a:off x="2447954" y="2841171"/>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6" name="Picture 25" descr="A screenshot of a phone&#10;&#10;Description automatically generated">
            <a:extLst>
              <a:ext uri="{FF2B5EF4-FFF2-40B4-BE49-F238E27FC236}">
                <a16:creationId xmlns:a16="http://schemas.microsoft.com/office/drawing/2014/main" id="{D2A3749B-BD82-73B9-891E-BB4F8202FC6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141056" y="3059892"/>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descr="A screenshot of a phone&#10;&#10;Description automatically generated">
            <a:extLst>
              <a:ext uri="{FF2B5EF4-FFF2-40B4-BE49-F238E27FC236}">
                <a16:creationId xmlns:a16="http://schemas.microsoft.com/office/drawing/2014/main" id="{C48A6000-EB2B-A1C0-EE3D-141F25397ABB}"/>
              </a:ext>
            </a:extLst>
          </p:cNvPr>
          <p:cNvPicPr>
            <a:picLocks/>
          </p:cNvPicPr>
          <p:nvPr/>
        </p:nvPicPr>
        <p:blipFill>
          <a:blip r:embed="rId3"/>
          <a:stretch>
            <a:fillRect/>
          </a:stretch>
        </p:blipFill>
        <p:spPr>
          <a:xfrm>
            <a:off x="12496800" y="2982608"/>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descr="A screenshot of a cartoon character&#10;&#10;Description automatically generated">
            <a:extLst>
              <a:ext uri="{FF2B5EF4-FFF2-40B4-BE49-F238E27FC236}">
                <a16:creationId xmlns:a16="http://schemas.microsoft.com/office/drawing/2014/main" id="{479D6CC6-F967-E9D5-2CEB-6E55B0AB745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806767" y="2226271"/>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2"/>
          <p:cNvGrpSpPr>
            <a:grpSpLocks/>
          </p:cNvGrpSpPr>
          <p:nvPr/>
        </p:nvGrpSpPr>
        <p:grpSpPr>
          <a:xfrm>
            <a:off x="3029850" y="3061600"/>
            <a:ext cx="3264408" cy="6812280"/>
            <a:chOff x="0" y="0"/>
            <a:chExt cx="2620010" cy="518287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
        <p:nvSpPr>
          <p:cNvPr id="12" name="TextBox 12"/>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Login pages</a:t>
            </a:r>
          </a:p>
        </p:txBody>
      </p:sp>
      <p:grpSp>
        <p:nvGrpSpPr>
          <p:cNvPr id="13" name="Group 13"/>
          <p:cNvGrpSpPr>
            <a:grpSpLocks/>
          </p:cNvGrpSpPr>
          <p:nvPr/>
        </p:nvGrpSpPr>
        <p:grpSpPr>
          <a:xfrm>
            <a:off x="7626338" y="2095065"/>
            <a:ext cx="3264408" cy="6812280"/>
            <a:chOff x="0" y="0"/>
            <a:chExt cx="2620010" cy="518287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
        <p:nvSpPr>
          <p:cNvPr id="25" name="Freeform 14">
            <a:extLst>
              <a:ext uri="{FF2B5EF4-FFF2-40B4-BE49-F238E27FC236}">
                <a16:creationId xmlns:a16="http://schemas.microsoft.com/office/drawing/2014/main" id="{7EF63B6F-1B22-F55F-9A2C-8EB962DAF93A}"/>
              </a:ext>
            </a:extLst>
          </p:cNvPr>
          <p:cNvSpPr/>
          <p:nvPr/>
        </p:nvSpPr>
        <p:spPr>
          <a:xfrm>
            <a:off x="12373356" y="2900312"/>
            <a:ext cx="3264408"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209666" y="0"/>
            <a:ext cx="20707332" cy="1523687"/>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register</a:t>
            </a:r>
            <a:r>
              <a:rPr lang="en-US" sz="9150" spc="55" dirty="0">
                <a:solidFill>
                  <a:srgbClr val="41989B"/>
                </a:solidFill>
                <a:latin typeface="Funtastic"/>
              </a:rPr>
              <a:t> </a:t>
            </a:r>
            <a:r>
              <a:rPr lang="en-US" sz="9150" spc="55" dirty="0">
                <a:solidFill>
                  <a:srgbClr val="41989B"/>
                </a:solidFill>
                <a:latin typeface="Paytone One"/>
              </a:rPr>
              <a:t>pages</a:t>
            </a:r>
          </a:p>
        </p:txBody>
      </p:sp>
      <p:pic>
        <p:nvPicPr>
          <p:cNvPr id="5" name="Picture 4" descr="A screenshot of a phone&#10;&#10;Description automatically generated">
            <a:extLst>
              <a:ext uri="{FF2B5EF4-FFF2-40B4-BE49-F238E27FC236}">
                <a16:creationId xmlns:a16="http://schemas.microsoft.com/office/drawing/2014/main" id="{54DE0B19-4D1C-E992-3A04-EB0328A6A8D3}"/>
              </a:ext>
            </a:extLst>
          </p:cNvPr>
          <p:cNvPicPr>
            <a:picLocks noChangeAspect="1"/>
          </p:cNvPicPr>
          <p:nvPr/>
        </p:nvPicPr>
        <p:blipFill rotWithShape="1">
          <a:blip r:embed="rId2"/>
          <a:srcRect r="-380" b="-380"/>
          <a:stretch/>
        </p:blipFill>
        <p:spPr>
          <a:xfrm>
            <a:off x="7225924" y="2074463"/>
            <a:ext cx="3047999" cy="6629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Freeform 14">
            <a:extLst>
              <a:ext uri="{FF2B5EF4-FFF2-40B4-BE49-F238E27FC236}">
                <a16:creationId xmlns:a16="http://schemas.microsoft.com/office/drawing/2014/main" id="{46E3D59A-5771-A6B2-EAE4-9871B81B6471}"/>
              </a:ext>
            </a:extLst>
          </p:cNvPr>
          <p:cNvSpPr/>
          <p:nvPr/>
        </p:nvSpPr>
        <p:spPr>
          <a:xfrm>
            <a:off x="7116401" y="1943100"/>
            <a:ext cx="3267046" cy="6808386"/>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6" name="Picture 5" descr="A screenshot of a cartoon cat&#10;&#10;Description automatically generated">
            <a:extLst>
              <a:ext uri="{FF2B5EF4-FFF2-40B4-BE49-F238E27FC236}">
                <a16:creationId xmlns:a16="http://schemas.microsoft.com/office/drawing/2014/main" id="{B1371078-03F3-741D-0F69-B86CC76199BE}"/>
              </a:ext>
            </a:extLst>
          </p:cNvPr>
          <p:cNvPicPr>
            <a:picLocks noChangeAspect="1"/>
          </p:cNvPicPr>
          <p:nvPr/>
        </p:nvPicPr>
        <p:blipFill rotWithShape="1">
          <a:blip r:embed="rId3"/>
          <a:srcRect b="307"/>
          <a:stretch/>
        </p:blipFill>
        <p:spPr>
          <a:xfrm>
            <a:off x="2289413" y="2861244"/>
            <a:ext cx="3014677" cy="66569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Freeform 14">
            <a:extLst>
              <a:ext uri="{FF2B5EF4-FFF2-40B4-BE49-F238E27FC236}">
                <a16:creationId xmlns:a16="http://schemas.microsoft.com/office/drawing/2014/main" id="{46E3D59A-5771-A6B2-EAE4-9871B81B6471}"/>
              </a:ext>
            </a:extLst>
          </p:cNvPr>
          <p:cNvSpPr/>
          <p:nvPr/>
        </p:nvSpPr>
        <p:spPr>
          <a:xfrm>
            <a:off x="2163228" y="2783032"/>
            <a:ext cx="3267046" cy="6808386"/>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3" name="Picture 2" descr="A screenshot of a phone&#10;&#10;Description automatically generated">
            <a:extLst>
              <a:ext uri="{FF2B5EF4-FFF2-40B4-BE49-F238E27FC236}">
                <a16:creationId xmlns:a16="http://schemas.microsoft.com/office/drawing/2014/main" id="{57DC82A9-F8BD-D167-B6E4-F274D15DF3B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2069574" y="2773719"/>
            <a:ext cx="3017520" cy="67444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4" name="Group 2">
            <a:extLst>
              <a:ext uri="{FF2B5EF4-FFF2-40B4-BE49-F238E27FC236}">
                <a16:creationId xmlns:a16="http://schemas.microsoft.com/office/drawing/2014/main" id="{776D8298-B191-CE4B-D35F-21762063B336}"/>
              </a:ext>
            </a:extLst>
          </p:cNvPr>
          <p:cNvGrpSpPr>
            <a:grpSpLocks/>
          </p:cNvGrpSpPr>
          <p:nvPr/>
        </p:nvGrpSpPr>
        <p:grpSpPr>
          <a:xfrm>
            <a:off x="11958368" y="2775427"/>
            <a:ext cx="3264408" cy="6812280"/>
            <a:chOff x="0" y="0"/>
            <a:chExt cx="2620010" cy="5182870"/>
          </a:xfrm>
        </p:grpSpPr>
        <p:sp>
          <p:nvSpPr>
            <p:cNvPr id="9" name="Freeform 3">
              <a:extLst>
                <a:ext uri="{FF2B5EF4-FFF2-40B4-BE49-F238E27FC236}">
                  <a16:creationId xmlns:a16="http://schemas.microsoft.com/office/drawing/2014/main" id="{3DD2B5E3-07C3-5A6B-F7CC-D9533AA2A9AE}"/>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0" name="Freeform 5">
              <a:extLst>
                <a:ext uri="{FF2B5EF4-FFF2-40B4-BE49-F238E27FC236}">
                  <a16:creationId xmlns:a16="http://schemas.microsoft.com/office/drawing/2014/main" id="{590E3D66-6DB9-2229-0D1B-7608AEA3C102}"/>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11" name="Freeform 6">
              <a:extLst>
                <a:ext uri="{FF2B5EF4-FFF2-40B4-BE49-F238E27FC236}">
                  <a16:creationId xmlns:a16="http://schemas.microsoft.com/office/drawing/2014/main" id="{37495293-E58F-DABA-528D-9385F538B2AF}"/>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12" name="Freeform 7">
              <a:extLst>
                <a:ext uri="{FF2B5EF4-FFF2-40B4-BE49-F238E27FC236}">
                  <a16:creationId xmlns:a16="http://schemas.microsoft.com/office/drawing/2014/main" id="{B8B3E348-6BA6-59BC-AB45-621996BBBD6C}"/>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13" name="Freeform 8">
              <a:extLst>
                <a:ext uri="{FF2B5EF4-FFF2-40B4-BE49-F238E27FC236}">
                  <a16:creationId xmlns:a16="http://schemas.microsoft.com/office/drawing/2014/main" id="{BFBD889B-F8F4-9A0A-5582-3CDF08CB696C}"/>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14" name="Freeform 9">
              <a:extLst>
                <a:ext uri="{FF2B5EF4-FFF2-40B4-BE49-F238E27FC236}">
                  <a16:creationId xmlns:a16="http://schemas.microsoft.com/office/drawing/2014/main" id="{E0139EC8-F213-9E57-0A95-53A208336A48}"/>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15" name="Freeform 10">
              <a:extLst>
                <a:ext uri="{FF2B5EF4-FFF2-40B4-BE49-F238E27FC236}">
                  <a16:creationId xmlns:a16="http://schemas.microsoft.com/office/drawing/2014/main" id="{3CDE2C11-8CB9-6B69-A228-FE8C03D6A8DD}"/>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16" name="Freeform 11">
              <a:extLst>
                <a:ext uri="{FF2B5EF4-FFF2-40B4-BE49-F238E27FC236}">
                  <a16:creationId xmlns:a16="http://schemas.microsoft.com/office/drawing/2014/main" id="{F20CE764-8C6A-7266-78C6-3114E81648FB}"/>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2" name="TextBox 12"/>
          <p:cNvSpPr txBox="1"/>
          <p:nvPr/>
        </p:nvSpPr>
        <p:spPr>
          <a:xfrm>
            <a:off x="-1209666" y="-21409"/>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Home page</a:t>
            </a:r>
          </a:p>
        </p:txBody>
      </p:sp>
      <p:pic>
        <p:nvPicPr>
          <p:cNvPr id="3" name="Picture 2" descr="A screenshot of a computer&#10;&#10;Description automatically generated">
            <a:extLst>
              <a:ext uri="{FF2B5EF4-FFF2-40B4-BE49-F238E27FC236}">
                <a16:creationId xmlns:a16="http://schemas.microsoft.com/office/drawing/2014/main" id="{33A4884D-9583-4876-054D-BB787CB61268}"/>
              </a:ext>
            </a:extLst>
          </p:cNvPr>
          <p:cNvPicPr>
            <a:picLocks noChangeAspect="1"/>
          </p:cNvPicPr>
          <p:nvPr/>
        </p:nvPicPr>
        <p:blipFill>
          <a:blip r:embed="rId2"/>
          <a:stretch>
            <a:fillRect/>
          </a:stretch>
        </p:blipFill>
        <p:spPr>
          <a:xfrm>
            <a:off x="2422225" y="2906321"/>
            <a:ext cx="3017520" cy="6677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4">
            <a:extLst>
              <a:ext uri="{FF2B5EF4-FFF2-40B4-BE49-F238E27FC236}">
                <a16:creationId xmlns:a16="http://schemas.microsoft.com/office/drawing/2014/main" id="{B24F113C-CDBA-4759-2EF7-1344D46C4752}"/>
              </a:ext>
            </a:extLst>
          </p:cNvPr>
          <p:cNvSpPr/>
          <p:nvPr/>
        </p:nvSpPr>
        <p:spPr>
          <a:xfrm>
            <a:off x="2297462" y="2906321"/>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Picture 6" descr="A screenshot of a phone&#10;&#10;Description automatically generated">
            <a:extLst>
              <a:ext uri="{FF2B5EF4-FFF2-40B4-BE49-F238E27FC236}">
                <a16:creationId xmlns:a16="http://schemas.microsoft.com/office/drawing/2014/main" id="{6D6655D9-5C60-86C1-2E7A-90253BADF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1559" y="2010197"/>
            <a:ext cx="3093157" cy="6675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Freeform 14">
            <a:extLst>
              <a:ext uri="{FF2B5EF4-FFF2-40B4-BE49-F238E27FC236}">
                <a16:creationId xmlns:a16="http://schemas.microsoft.com/office/drawing/2014/main" id="{39620103-8500-3538-02FF-85615FF486D2}"/>
              </a:ext>
            </a:extLst>
          </p:cNvPr>
          <p:cNvSpPr/>
          <p:nvPr/>
        </p:nvSpPr>
        <p:spPr>
          <a:xfrm>
            <a:off x="7320931" y="1943100"/>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5" name="Picture 14" descr="A screenshot of a phone&#10;&#10;Description automatically generated">
            <a:extLst>
              <a:ext uri="{FF2B5EF4-FFF2-40B4-BE49-F238E27FC236}">
                <a16:creationId xmlns:a16="http://schemas.microsoft.com/office/drawing/2014/main" id="{7449B0AD-2D14-603B-8BDF-195B41ACE0A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2496413" y="2933535"/>
            <a:ext cx="3017520" cy="6675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Freeform 14">
            <a:extLst>
              <a:ext uri="{FF2B5EF4-FFF2-40B4-BE49-F238E27FC236}">
                <a16:creationId xmlns:a16="http://schemas.microsoft.com/office/drawing/2014/main" id="{5A89486F-E29B-ED03-71E1-A6D09E697B13}"/>
              </a:ext>
            </a:extLst>
          </p:cNvPr>
          <p:cNvSpPr/>
          <p:nvPr/>
        </p:nvSpPr>
        <p:spPr>
          <a:xfrm>
            <a:off x="12344400" y="2882603"/>
            <a:ext cx="3267046" cy="6737675"/>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0" name="Picture 9" descr="A screenshot of a cartoon dog&#10;&#10;Description automatically generated">
            <a:extLst>
              <a:ext uri="{FF2B5EF4-FFF2-40B4-BE49-F238E27FC236}">
                <a16:creationId xmlns:a16="http://schemas.microsoft.com/office/drawing/2014/main" id="{705095C8-F10A-BFF1-21D5-8C5291AF8DD5}"/>
              </a:ext>
            </a:extLst>
          </p:cNvPr>
          <p:cNvPicPr>
            <a:picLocks noChangeAspect="1"/>
          </p:cNvPicPr>
          <p:nvPr/>
        </p:nvPicPr>
        <p:blipFill>
          <a:blip r:embed="rId2"/>
          <a:stretch>
            <a:fillRect/>
          </a:stretch>
        </p:blipFill>
        <p:spPr>
          <a:xfrm>
            <a:off x="12653245" y="2813602"/>
            <a:ext cx="3014946"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Cartoon of a dog&#10;&#10;Description automatically generated">
            <a:extLst>
              <a:ext uri="{FF2B5EF4-FFF2-40B4-BE49-F238E27FC236}">
                <a16:creationId xmlns:a16="http://schemas.microsoft.com/office/drawing/2014/main" id="{51717AAB-AA62-E7A0-AA27-3171632E2487}"/>
              </a:ext>
            </a:extLst>
          </p:cNvPr>
          <p:cNvPicPr>
            <a:picLocks noChangeAspect="1"/>
          </p:cNvPicPr>
          <p:nvPr/>
        </p:nvPicPr>
        <p:blipFill>
          <a:blip r:embed="rId3"/>
          <a:stretch>
            <a:fillRect/>
          </a:stretch>
        </p:blipFill>
        <p:spPr>
          <a:xfrm>
            <a:off x="7647817" y="1976803"/>
            <a:ext cx="3020183" cy="6649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Cartoon of a cat&#10;&#10;Description automatically generated">
            <a:extLst>
              <a:ext uri="{FF2B5EF4-FFF2-40B4-BE49-F238E27FC236}">
                <a16:creationId xmlns:a16="http://schemas.microsoft.com/office/drawing/2014/main" id="{E91A52CE-F15F-D28F-7088-1AEBC0FD4628}"/>
              </a:ext>
            </a:extLst>
          </p:cNvPr>
          <p:cNvPicPr>
            <a:picLocks/>
          </p:cNvPicPr>
          <p:nvPr/>
        </p:nvPicPr>
        <p:blipFill>
          <a:blip r:embed="rId4"/>
          <a:stretch>
            <a:fillRect/>
          </a:stretch>
        </p:blipFill>
        <p:spPr>
          <a:xfrm>
            <a:off x="2699578" y="2856548"/>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12">
            <a:extLst>
              <a:ext uri="{FF2B5EF4-FFF2-40B4-BE49-F238E27FC236}">
                <a16:creationId xmlns:a16="http://schemas.microsoft.com/office/drawing/2014/main" id="{145C4E65-756B-BD59-515F-07346DD14F9E}"/>
              </a:ext>
            </a:extLst>
          </p:cNvPr>
          <p:cNvSpPr txBox="1"/>
          <p:nvPr/>
        </p:nvSpPr>
        <p:spPr>
          <a:xfrm>
            <a:off x="-1209666" y="-21409"/>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Define pages</a:t>
            </a:r>
          </a:p>
        </p:txBody>
      </p:sp>
      <p:sp>
        <p:nvSpPr>
          <p:cNvPr id="11" name="Freeform 14">
            <a:extLst>
              <a:ext uri="{FF2B5EF4-FFF2-40B4-BE49-F238E27FC236}">
                <a16:creationId xmlns:a16="http://schemas.microsoft.com/office/drawing/2014/main" id="{43F35F70-C194-660E-5996-B1C9B22EEBF3}"/>
              </a:ext>
            </a:extLst>
          </p:cNvPr>
          <p:cNvSpPr/>
          <p:nvPr/>
        </p:nvSpPr>
        <p:spPr>
          <a:xfrm>
            <a:off x="12505622" y="2765108"/>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14">
            <a:extLst>
              <a:ext uri="{FF2B5EF4-FFF2-40B4-BE49-F238E27FC236}">
                <a16:creationId xmlns:a16="http://schemas.microsoft.com/office/drawing/2014/main" id="{43F35F70-C194-660E-5996-B1C9B22EEBF3}"/>
              </a:ext>
            </a:extLst>
          </p:cNvPr>
          <p:cNvSpPr/>
          <p:nvPr/>
        </p:nvSpPr>
        <p:spPr>
          <a:xfrm>
            <a:off x="7505305" y="1934306"/>
            <a:ext cx="3267046" cy="673454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Freeform 14">
            <a:extLst>
              <a:ext uri="{FF2B5EF4-FFF2-40B4-BE49-F238E27FC236}">
                <a16:creationId xmlns:a16="http://schemas.microsoft.com/office/drawing/2014/main" id="{43F35F70-C194-660E-5996-B1C9B22EEBF3}"/>
              </a:ext>
            </a:extLst>
          </p:cNvPr>
          <p:cNvSpPr/>
          <p:nvPr/>
        </p:nvSpPr>
        <p:spPr>
          <a:xfrm>
            <a:off x="2551620" y="2810828"/>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538283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431EF75E-ADA1-219E-3CF8-B5A79C599867}"/>
              </a:ext>
            </a:extLst>
          </p:cNvPr>
          <p:cNvSpPr txBox="1"/>
          <p:nvPr/>
        </p:nvSpPr>
        <p:spPr>
          <a:xfrm>
            <a:off x="-1209666" y="-21409"/>
            <a:ext cx="20707332" cy="1545295"/>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3"/>
              </a:lnSpc>
              <a:spcBef>
                <a:spcPct val="0"/>
              </a:spcBef>
            </a:pPr>
            <a:r>
              <a:rPr lang="en-US" sz="9100" spc="55" dirty="0">
                <a:solidFill>
                  <a:srgbClr val="41989B"/>
                </a:solidFill>
                <a:latin typeface="Paytone One"/>
                <a:ea typeface="+mn-lt"/>
                <a:cs typeface="+mn-lt"/>
              </a:rPr>
              <a:t>Detect disease page</a:t>
            </a:r>
            <a:endParaRPr lang="en-US" sz="9100" dirty="0">
              <a:latin typeface="Paytone One"/>
              <a:ea typeface="+mn-lt"/>
              <a:cs typeface="+mn-lt"/>
            </a:endParaRPr>
          </a:p>
        </p:txBody>
      </p:sp>
      <p:pic>
        <p:nvPicPr>
          <p:cNvPr id="3" name="Picture 2" descr="A screenshot of a dog lying on a bed with a thermometer&#10;&#10;Description automatically generated">
            <a:extLst>
              <a:ext uri="{FF2B5EF4-FFF2-40B4-BE49-F238E27FC236}">
                <a16:creationId xmlns:a16="http://schemas.microsoft.com/office/drawing/2014/main" id="{CAF50FFB-6FA0-5754-54A9-003A8274D2A0}"/>
              </a:ext>
            </a:extLst>
          </p:cNvPr>
          <p:cNvPicPr>
            <a:picLocks/>
          </p:cNvPicPr>
          <p:nvPr/>
        </p:nvPicPr>
        <p:blipFill>
          <a:blip r:embed="rId2"/>
          <a:stretch>
            <a:fillRect/>
          </a:stretch>
        </p:blipFill>
        <p:spPr>
          <a:xfrm>
            <a:off x="10287000" y="2476500"/>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screenshot of a cartoon animal&#10;&#10;Description automatically generated">
            <a:extLst>
              <a:ext uri="{FF2B5EF4-FFF2-40B4-BE49-F238E27FC236}">
                <a16:creationId xmlns:a16="http://schemas.microsoft.com/office/drawing/2014/main" id="{803BD6A2-3E5C-E168-6905-C2CC5698EC37}"/>
              </a:ext>
            </a:extLst>
          </p:cNvPr>
          <p:cNvPicPr>
            <a:picLocks/>
          </p:cNvPicPr>
          <p:nvPr/>
        </p:nvPicPr>
        <p:blipFill>
          <a:blip r:embed="rId3"/>
          <a:stretch>
            <a:fillRect/>
          </a:stretch>
        </p:blipFill>
        <p:spPr>
          <a:xfrm>
            <a:off x="5029200" y="2476500"/>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Freeform 14">
            <a:extLst>
              <a:ext uri="{FF2B5EF4-FFF2-40B4-BE49-F238E27FC236}">
                <a16:creationId xmlns:a16="http://schemas.microsoft.com/office/drawing/2014/main" id="{75F86136-9212-9696-4516-F7F797C53E5C}"/>
              </a:ext>
            </a:extLst>
          </p:cNvPr>
          <p:cNvSpPr/>
          <p:nvPr/>
        </p:nvSpPr>
        <p:spPr>
          <a:xfrm>
            <a:off x="4904437" y="2401378"/>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14">
            <a:extLst>
              <a:ext uri="{FF2B5EF4-FFF2-40B4-BE49-F238E27FC236}">
                <a16:creationId xmlns:a16="http://schemas.microsoft.com/office/drawing/2014/main" id="{75F86136-9212-9696-4516-F7F797C53E5C}"/>
              </a:ext>
            </a:extLst>
          </p:cNvPr>
          <p:cNvSpPr/>
          <p:nvPr/>
        </p:nvSpPr>
        <p:spPr>
          <a:xfrm>
            <a:off x="10139461" y="2476500"/>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53832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8" name="Picture 7" descr="A small brown object on a white surface&#10;&#10;Description automatically generated">
            <a:extLst>
              <a:ext uri="{FF2B5EF4-FFF2-40B4-BE49-F238E27FC236}">
                <a16:creationId xmlns:a16="http://schemas.microsoft.com/office/drawing/2014/main" id="{63621FA9-D57D-DCAC-73F5-7DE3BB3DD14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263298" y="3162300"/>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12">
            <a:extLst>
              <a:ext uri="{FF2B5EF4-FFF2-40B4-BE49-F238E27FC236}">
                <a16:creationId xmlns:a16="http://schemas.microsoft.com/office/drawing/2014/main" id="{7E94D500-0E52-A607-736E-BC13CE542BCA}"/>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Pick images page</a:t>
            </a:r>
          </a:p>
        </p:txBody>
      </p:sp>
      <p:pic>
        <p:nvPicPr>
          <p:cNvPr id="2" name="Picture 1" descr="A hairless cat sitting on a table&#10;&#10;Description automatically generated">
            <a:extLst>
              <a:ext uri="{FF2B5EF4-FFF2-40B4-BE49-F238E27FC236}">
                <a16:creationId xmlns:a16="http://schemas.microsoft.com/office/drawing/2014/main" id="{1747889F-E726-6632-2054-6A1CDC691D92}"/>
              </a:ext>
            </a:extLst>
          </p:cNvPr>
          <p:cNvPicPr>
            <a:picLocks noChangeAspect="1"/>
          </p:cNvPicPr>
          <p:nvPr/>
        </p:nvPicPr>
        <p:blipFill>
          <a:blip r:embed="rId3"/>
          <a:stretch>
            <a:fillRect/>
          </a:stretch>
        </p:blipFill>
        <p:spPr>
          <a:xfrm>
            <a:off x="7409343" y="2200656"/>
            <a:ext cx="3154709"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4">
            <a:extLst>
              <a:ext uri="{FF2B5EF4-FFF2-40B4-BE49-F238E27FC236}">
                <a16:creationId xmlns:a16="http://schemas.microsoft.com/office/drawing/2014/main" id="{75F4AD49-A727-1F20-5220-3B20B0F1343A}"/>
              </a:ext>
            </a:extLst>
          </p:cNvPr>
          <p:cNvSpPr/>
          <p:nvPr/>
        </p:nvSpPr>
        <p:spPr>
          <a:xfrm>
            <a:off x="7353175" y="2154936"/>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 name="Freeform 14">
            <a:extLst>
              <a:ext uri="{FF2B5EF4-FFF2-40B4-BE49-F238E27FC236}">
                <a16:creationId xmlns:a16="http://schemas.microsoft.com/office/drawing/2014/main" id="{3B21CDFC-6C9C-E440-F894-0BE73A951A4E}"/>
              </a:ext>
            </a:extLst>
          </p:cNvPr>
          <p:cNvSpPr/>
          <p:nvPr/>
        </p:nvSpPr>
        <p:spPr>
          <a:xfrm>
            <a:off x="12138535" y="3138876"/>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0" name="Picture 9" descr="Close up of a dog's nose&#10;&#10;Description automatically generated">
            <a:extLst>
              <a:ext uri="{FF2B5EF4-FFF2-40B4-BE49-F238E27FC236}">
                <a16:creationId xmlns:a16="http://schemas.microsoft.com/office/drawing/2014/main" id="{3AD87C81-CBE1-3F06-F1B6-6E5DEEC722F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007182" y="3171568"/>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Freeform 14">
            <a:extLst>
              <a:ext uri="{FF2B5EF4-FFF2-40B4-BE49-F238E27FC236}">
                <a16:creationId xmlns:a16="http://schemas.microsoft.com/office/drawing/2014/main" id="{64379EC2-DB76-981F-0BA3-4212D88EDB1B}"/>
              </a:ext>
            </a:extLst>
          </p:cNvPr>
          <p:cNvSpPr/>
          <p:nvPr/>
        </p:nvSpPr>
        <p:spPr>
          <a:xfrm>
            <a:off x="2882419" y="3148144"/>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65637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8F106C43-5C18-0D3D-EAEF-4CF0C756BEF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344400" y="3075743"/>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screenshot of a cell phone&#10;&#10;Description automatically generated">
            <a:extLst>
              <a:ext uri="{FF2B5EF4-FFF2-40B4-BE49-F238E27FC236}">
                <a16:creationId xmlns:a16="http://schemas.microsoft.com/office/drawing/2014/main" id="{C574CAE9-4572-CDFE-9610-F02BE872D7A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921816" y="3075743"/>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cellphone&#10;&#10;Description automatically generated">
            <a:extLst>
              <a:ext uri="{FF2B5EF4-FFF2-40B4-BE49-F238E27FC236}">
                <a16:creationId xmlns:a16="http://schemas.microsoft.com/office/drawing/2014/main" id="{C7C6F95D-3BE2-A984-1736-C082B7FAAF0D}"/>
              </a:ext>
            </a:extLst>
          </p:cNvPr>
          <p:cNvPicPr>
            <a:picLocks/>
          </p:cNvPicPr>
          <p:nvPr/>
        </p:nvPicPr>
        <p:blipFill rotWithShape="1">
          <a:blip r:embed="rId4"/>
          <a:srcRect b="2834"/>
          <a:stretch/>
        </p:blipFill>
        <p:spPr>
          <a:xfrm>
            <a:off x="7635240" y="2171700"/>
            <a:ext cx="3017520" cy="66432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12">
            <a:extLst>
              <a:ext uri="{FF2B5EF4-FFF2-40B4-BE49-F238E27FC236}">
                <a16:creationId xmlns:a16="http://schemas.microsoft.com/office/drawing/2014/main" id="{4136728E-1286-A4B0-96EF-705365A120AF}"/>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Detection Result pages</a:t>
            </a:r>
          </a:p>
        </p:txBody>
      </p:sp>
      <p:sp>
        <p:nvSpPr>
          <p:cNvPr id="5" name="Freeform 14">
            <a:extLst>
              <a:ext uri="{FF2B5EF4-FFF2-40B4-BE49-F238E27FC236}">
                <a16:creationId xmlns:a16="http://schemas.microsoft.com/office/drawing/2014/main" id="{75F86136-9212-9696-4516-F7F797C53E5C}"/>
              </a:ext>
            </a:extLst>
          </p:cNvPr>
          <p:cNvSpPr/>
          <p:nvPr/>
        </p:nvSpPr>
        <p:spPr>
          <a:xfrm>
            <a:off x="7510477" y="2099414"/>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Freeform 14">
            <a:extLst>
              <a:ext uri="{FF2B5EF4-FFF2-40B4-BE49-F238E27FC236}">
                <a16:creationId xmlns:a16="http://schemas.microsoft.com/office/drawing/2014/main" id="{C925C2C7-4AE2-3171-4347-768719C02503}"/>
              </a:ext>
            </a:extLst>
          </p:cNvPr>
          <p:cNvSpPr/>
          <p:nvPr/>
        </p:nvSpPr>
        <p:spPr>
          <a:xfrm>
            <a:off x="12219637" y="2993571"/>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14">
            <a:extLst>
              <a:ext uri="{FF2B5EF4-FFF2-40B4-BE49-F238E27FC236}">
                <a16:creationId xmlns:a16="http://schemas.microsoft.com/office/drawing/2014/main" id="{8B3F69D6-7246-F047-7EA3-A75D1FBD4430}"/>
              </a:ext>
            </a:extLst>
          </p:cNvPr>
          <p:cNvSpPr/>
          <p:nvPr/>
        </p:nvSpPr>
        <p:spPr>
          <a:xfrm>
            <a:off x="2794994" y="2984303"/>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4724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2" name="Picture 11" descr="A screenshot of a phone&#10;&#10;Description automatically generated">
            <a:extLst>
              <a:ext uri="{FF2B5EF4-FFF2-40B4-BE49-F238E27FC236}">
                <a16:creationId xmlns:a16="http://schemas.microsoft.com/office/drawing/2014/main" id="{AC7FFCF8-C897-CA1D-51C6-B1878258322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344400" y="3090746"/>
            <a:ext cx="3017520" cy="67923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screenshot of a phone&#10;&#10;Description automatically generated">
            <a:extLst>
              <a:ext uri="{FF2B5EF4-FFF2-40B4-BE49-F238E27FC236}">
                <a16:creationId xmlns:a16="http://schemas.microsoft.com/office/drawing/2014/main" id="{3B00CC63-0E9B-7BFD-0316-F9F4466BFD1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01317" y="3090747"/>
            <a:ext cx="3017520" cy="6710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phone&#10;&#10;Description automatically generated">
            <a:extLst>
              <a:ext uri="{FF2B5EF4-FFF2-40B4-BE49-F238E27FC236}">
                <a16:creationId xmlns:a16="http://schemas.microsoft.com/office/drawing/2014/main" id="{1570A478-C170-D050-5DD3-F670355018A6}"/>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620090" y="2270199"/>
            <a:ext cx="3017520" cy="66711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12">
            <a:extLst>
              <a:ext uri="{FF2B5EF4-FFF2-40B4-BE49-F238E27FC236}">
                <a16:creationId xmlns:a16="http://schemas.microsoft.com/office/drawing/2014/main" id="{91595165-81B1-9690-23AD-937F2E586C69}"/>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My pet pages</a:t>
            </a:r>
          </a:p>
        </p:txBody>
      </p:sp>
      <p:sp>
        <p:nvSpPr>
          <p:cNvPr id="7" name="Freeform 14">
            <a:extLst>
              <a:ext uri="{FF2B5EF4-FFF2-40B4-BE49-F238E27FC236}">
                <a16:creationId xmlns:a16="http://schemas.microsoft.com/office/drawing/2014/main" id="{75F86136-9212-9696-4516-F7F797C53E5C}"/>
              </a:ext>
            </a:extLst>
          </p:cNvPr>
          <p:cNvSpPr/>
          <p:nvPr/>
        </p:nvSpPr>
        <p:spPr>
          <a:xfrm>
            <a:off x="7510477" y="2270198"/>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14">
            <a:extLst>
              <a:ext uri="{FF2B5EF4-FFF2-40B4-BE49-F238E27FC236}">
                <a16:creationId xmlns:a16="http://schemas.microsoft.com/office/drawing/2014/main" id="{75F86136-9212-9696-4516-F7F797C53E5C}"/>
              </a:ext>
            </a:extLst>
          </p:cNvPr>
          <p:cNvSpPr/>
          <p:nvPr/>
        </p:nvSpPr>
        <p:spPr>
          <a:xfrm>
            <a:off x="2679547" y="3070790"/>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4">
            <a:extLst>
              <a:ext uri="{FF2B5EF4-FFF2-40B4-BE49-F238E27FC236}">
                <a16:creationId xmlns:a16="http://schemas.microsoft.com/office/drawing/2014/main" id="{75F86136-9212-9696-4516-F7F797C53E5C}"/>
              </a:ext>
            </a:extLst>
          </p:cNvPr>
          <p:cNvSpPr/>
          <p:nvPr/>
        </p:nvSpPr>
        <p:spPr>
          <a:xfrm>
            <a:off x="12219637" y="3090747"/>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75631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6956CA9F-3B40-4A2E-2EC1-AE0E37C231A6}"/>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Reminder page</a:t>
            </a:r>
          </a:p>
        </p:txBody>
      </p:sp>
      <p:pic>
        <p:nvPicPr>
          <p:cNvPr id="3" name="Picture 2" descr="A screenshot of a phone&#10;&#10;Description automatically generated">
            <a:extLst>
              <a:ext uri="{FF2B5EF4-FFF2-40B4-BE49-F238E27FC236}">
                <a16:creationId xmlns:a16="http://schemas.microsoft.com/office/drawing/2014/main" id="{89D1930F-FA4B-7B4C-594E-31F897E876F4}"/>
              </a:ext>
            </a:extLst>
          </p:cNvPr>
          <p:cNvPicPr>
            <a:picLocks/>
          </p:cNvPicPr>
          <p:nvPr/>
        </p:nvPicPr>
        <p:blipFill>
          <a:blip r:embed="rId2"/>
          <a:stretch>
            <a:fillRect/>
          </a:stretch>
        </p:blipFill>
        <p:spPr>
          <a:xfrm>
            <a:off x="3693022" y="3206396"/>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screenshot of a phone&#10;&#10;Description automatically generated">
            <a:extLst>
              <a:ext uri="{FF2B5EF4-FFF2-40B4-BE49-F238E27FC236}">
                <a16:creationId xmlns:a16="http://schemas.microsoft.com/office/drawing/2014/main" id="{07542109-E171-70D3-C0AA-C7CC060B1692}"/>
              </a:ext>
            </a:extLst>
          </p:cNvPr>
          <p:cNvPicPr>
            <a:picLocks noChangeAspect="1"/>
          </p:cNvPicPr>
          <p:nvPr/>
        </p:nvPicPr>
        <p:blipFill>
          <a:blip r:embed="rId3"/>
          <a:stretch>
            <a:fillRect/>
          </a:stretch>
        </p:blipFill>
        <p:spPr>
          <a:xfrm>
            <a:off x="7699399" y="2259654"/>
            <a:ext cx="3160884"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screenshot of a phone&#10;&#10;Description automatically generated">
            <a:extLst>
              <a:ext uri="{FF2B5EF4-FFF2-40B4-BE49-F238E27FC236}">
                <a16:creationId xmlns:a16="http://schemas.microsoft.com/office/drawing/2014/main" id="{51E0BD9B-213D-251F-0D20-A6E440C58084}"/>
              </a:ext>
            </a:extLst>
          </p:cNvPr>
          <p:cNvPicPr>
            <a:picLocks/>
          </p:cNvPicPr>
          <p:nvPr/>
        </p:nvPicPr>
        <p:blipFill>
          <a:blip r:embed="rId4"/>
          <a:stretch>
            <a:fillRect/>
          </a:stretch>
        </p:blipFill>
        <p:spPr>
          <a:xfrm>
            <a:off x="11944416" y="3130369"/>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Freeform 14">
            <a:extLst>
              <a:ext uri="{FF2B5EF4-FFF2-40B4-BE49-F238E27FC236}">
                <a16:creationId xmlns:a16="http://schemas.microsoft.com/office/drawing/2014/main" id="{75F86136-9212-9696-4516-F7F797C53E5C}"/>
              </a:ext>
            </a:extLst>
          </p:cNvPr>
          <p:cNvSpPr/>
          <p:nvPr/>
        </p:nvSpPr>
        <p:spPr>
          <a:xfrm>
            <a:off x="3568259" y="3194684"/>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14">
            <a:extLst>
              <a:ext uri="{FF2B5EF4-FFF2-40B4-BE49-F238E27FC236}">
                <a16:creationId xmlns:a16="http://schemas.microsoft.com/office/drawing/2014/main" id="{75F86136-9212-9696-4516-F7F797C53E5C}"/>
              </a:ext>
            </a:extLst>
          </p:cNvPr>
          <p:cNvSpPr/>
          <p:nvPr/>
        </p:nvSpPr>
        <p:spPr>
          <a:xfrm>
            <a:off x="7699399" y="2236230"/>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14">
            <a:extLst>
              <a:ext uri="{FF2B5EF4-FFF2-40B4-BE49-F238E27FC236}">
                <a16:creationId xmlns:a16="http://schemas.microsoft.com/office/drawing/2014/main" id="{75F86136-9212-9696-4516-F7F797C53E5C}"/>
              </a:ext>
            </a:extLst>
          </p:cNvPr>
          <p:cNvSpPr/>
          <p:nvPr/>
        </p:nvSpPr>
        <p:spPr>
          <a:xfrm>
            <a:off x="11819653" y="3048073"/>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08451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046DE394-B6D9-34F8-F39A-EFB96CAC9A4E}"/>
              </a:ext>
            </a:extLst>
          </p:cNvPr>
          <p:cNvGrpSpPr/>
          <p:nvPr/>
        </p:nvGrpSpPr>
        <p:grpSpPr>
          <a:xfrm>
            <a:off x="1981200" y="2019300"/>
            <a:ext cx="3930532" cy="853229"/>
            <a:chOff x="2425120" y="2535270"/>
            <a:chExt cx="3930532" cy="853229"/>
          </a:xfrm>
        </p:grpSpPr>
        <p:sp>
          <p:nvSpPr>
            <p:cNvPr id="2" name="Freeform 2"/>
            <p:cNvSpPr/>
            <p:nvPr/>
          </p:nvSpPr>
          <p:spPr>
            <a:xfrm>
              <a:off x="2425120" y="2535270"/>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2684517" y="2722940"/>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a:t>
              </a:r>
            </a:p>
          </p:txBody>
        </p:sp>
        <p:sp>
          <p:nvSpPr>
            <p:cNvPr id="13" name="TextBox 13"/>
            <p:cNvSpPr txBox="1"/>
            <p:nvPr/>
          </p:nvSpPr>
          <p:spPr>
            <a:xfrm>
              <a:off x="3153014" y="2579283"/>
              <a:ext cx="3202638" cy="756617"/>
            </a:xfrm>
            <a:prstGeom prst="rect">
              <a:avLst/>
            </a:prstGeom>
          </p:spPr>
          <p:txBody>
            <a:bodyPr wrap="square" lIns="0" tIns="0" rIns="0" bIns="0" rtlCol="0" anchor="t">
              <a:spAutoFit/>
            </a:bodyPr>
            <a:lstStyle/>
            <a:p>
              <a:pPr algn="ctr">
                <a:lnSpc>
                  <a:spcPts val="5895"/>
                </a:lnSpc>
                <a:spcBef>
                  <a:spcPct val="0"/>
                </a:spcBef>
              </a:pPr>
              <a:r>
                <a:rPr lang="en-US" sz="4211" dirty="0">
                  <a:solidFill>
                    <a:srgbClr val="000000"/>
                  </a:solidFill>
                  <a:latin typeface="Sukar"/>
                </a:rPr>
                <a:t>Introduction​</a:t>
              </a:r>
            </a:p>
          </p:txBody>
        </p:sp>
      </p:grpSp>
      <p:grpSp>
        <p:nvGrpSpPr>
          <p:cNvPr id="55" name="Group 54">
            <a:extLst>
              <a:ext uri="{FF2B5EF4-FFF2-40B4-BE49-F238E27FC236}">
                <a16:creationId xmlns:a16="http://schemas.microsoft.com/office/drawing/2014/main" id="{E2965DA7-8D04-8B65-A0D5-C42512D9B1E5}"/>
              </a:ext>
            </a:extLst>
          </p:cNvPr>
          <p:cNvGrpSpPr/>
          <p:nvPr/>
        </p:nvGrpSpPr>
        <p:grpSpPr>
          <a:xfrm>
            <a:off x="1824011" y="3215430"/>
            <a:ext cx="4185717" cy="853229"/>
            <a:chOff x="2267931" y="3731400"/>
            <a:chExt cx="4185717" cy="853229"/>
          </a:xfrm>
        </p:grpSpPr>
        <p:sp>
          <p:nvSpPr>
            <p:cNvPr id="7" name="Freeform 7"/>
            <p:cNvSpPr/>
            <p:nvPr/>
          </p:nvSpPr>
          <p:spPr>
            <a:xfrm>
              <a:off x="2425120" y="3731400"/>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673786" y="3921900"/>
              <a:ext cx="168187"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2</a:t>
              </a:r>
            </a:p>
          </p:txBody>
        </p:sp>
        <p:sp>
          <p:nvSpPr>
            <p:cNvPr id="16" name="TextBox 16"/>
            <p:cNvSpPr txBox="1"/>
            <p:nvPr/>
          </p:nvSpPr>
          <p:spPr>
            <a:xfrm>
              <a:off x="2267931" y="3828469"/>
              <a:ext cx="4185717"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 Statistics </a:t>
              </a:r>
            </a:p>
          </p:txBody>
        </p:sp>
      </p:grpSp>
      <p:sp>
        <p:nvSpPr>
          <p:cNvPr id="17" name="TextBox 17"/>
          <p:cNvSpPr txBox="1"/>
          <p:nvPr/>
        </p:nvSpPr>
        <p:spPr>
          <a:xfrm>
            <a:off x="987772" y="187102"/>
            <a:ext cx="4099086" cy="1418390"/>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11745"/>
              </a:lnSpc>
              <a:spcBef>
                <a:spcPct val="0"/>
              </a:spcBef>
            </a:pPr>
            <a:r>
              <a:rPr lang="en-US" sz="8389" dirty="0">
                <a:solidFill>
                  <a:srgbClr val="41989B"/>
                </a:solidFill>
                <a:latin typeface="Paytone One"/>
              </a:rPr>
              <a:t>Outline</a:t>
            </a:r>
          </a:p>
        </p:txBody>
      </p:sp>
      <p:grpSp>
        <p:nvGrpSpPr>
          <p:cNvPr id="56" name="Group 55">
            <a:extLst>
              <a:ext uri="{FF2B5EF4-FFF2-40B4-BE49-F238E27FC236}">
                <a16:creationId xmlns:a16="http://schemas.microsoft.com/office/drawing/2014/main" id="{18FE88F9-B29F-1FCC-FF85-054665B44B84}"/>
              </a:ext>
            </a:extLst>
          </p:cNvPr>
          <p:cNvGrpSpPr/>
          <p:nvPr/>
        </p:nvGrpSpPr>
        <p:grpSpPr>
          <a:xfrm>
            <a:off x="1981200" y="4535397"/>
            <a:ext cx="5532926" cy="853229"/>
            <a:chOff x="2425120" y="5051367"/>
            <a:chExt cx="5532926" cy="853229"/>
          </a:xfrm>
        </p:grpSpPr>
        <p:sp>
          <p:nvSpPr>
            <p:cNvPr id="3" name="Freeform 3"/>
            <p:cNvSpPr/>
            <p:nvPr/>
          </p:nvSpPr>
          <p:spPr>
            <a:xfrm>
              <a:off x="2425120" y="5051367"/>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090639" y="5150253"/>
              <a:ext cx="4867407"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Problem Statement</a:t>
              </a:r>
            </a:p>
          </p:txBody>
        </p:sp>
        <p:sp>
          <p:nvSpPr>
            <p:cNvPr id="18" name="TextBox 18"/>
            <p:cNvSpPr txBox="1"/>
            <p:nvPr/>
          </p:nvSpPr>
          <p:spPr>
            <a:xfrm>
              <a:off x="2684517" y="523903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3</a:t>
              </a:r>
            </a:p>
          </p:txBody>
        </p:sp>
      </p:grpSp>
      <p:grpSp>
        <p:nvGrpSpPr>
          <p:cNvPr id="59" name="Group 58">
            <a:extLst>
              <a:ext uri="{FF2B5EF4-FFF2-40B4-BE49-F238E27FC236}">
                <a16:creationId xmlns:a16="http://schemas.microsoft.com/office/drawing/2014/main" id="{A8CB3144-3129-75A5-6133-B5758FD0A20B}"/>
              </a:ext>
            </a:extLst>
          </p:cNvPr>
          <p:cNvGrpSpPr/>
          <p:nvPr/>
        </p:nvGrpSpPr>
        <p:grpSpPr>
          <a:xfrm>
            <a:off x="2065293" y="8230115"/>
            <a:ext cx="5558884" cy="853229"/>
            <a:chOff x="2509213" y="8746085"/>
            <a:chExt cx="5558884" cy="853229"/>
          </a:xfrm>
        </p:grpSpPr>
        <p:grpSp>
          <p:nvGrpSpPr>
            <p:cNvPr id="40" name="Group 39">
              <a:extLst>
                <a:ext uri="{FF2B5EF4-FFF2-40B4-BE49-F238E27FC236}">
                  <a16:creationId xmlns:a16="http://schemas.microsoft.com/office/drawing/2014/main" id="{B0D5D30A-DA4B-F752-C34E-6B247EA55D35}"/>
                </a:ext>
              </a:extLst>
            </p:cNvPr>
            <p:cNvGrpSpPr/>
            <p:nvPr/>
          </p:nvGrpSpPr>
          <p:grpSpPr>
            <a:xfrm>
              <a:off x="2509213" y="8746085"/>
              <a:ext cx="665519" cy="853229"/>
              <a:chOff x="11516483" y="2659108"/>
              <a:chExt cx="665519" cy="853229"/>
            </a:xfrm>
          </p:grpSpPr>
          <p:sp>
            <p:nvSpPr>
              <p:cNvPr id="6" name="Freeform 6"/>
              <p:cNvSpPr/>
              <p:nvPr/>
            </p:nvSpPr>
            <p:spPr>
              <a:xfrm>
                <a:off x="11516483" y="2659108"/>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p:cNvSpPr txBox="1"/>
              <p:nvPr/>
            </p:nvSpPr>
            <p:spPr>
              <a:xfrm>
                <a:off x="11775879" y="2824898"/>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6</a:t>
                </a:r>
              </a:p>
            </p:txBody>
          </p:sp>
        </p:grpSp>
        <p:sp>
          <p:nvSpPr>
            <p:cNvPr id="23" name="TextBox 23"/>
            <p:cNvSpPr txBox="1"/>
            <p:nvPr/>
          </p:nvSpPr>
          <p:spPr>
            <a:xfrm>
              <a:off x="2980587" y="8887130"/>
              <a:ext cx="5087510"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Research Objectives</a:t>
              </a:r>
            </a:p>
          </p:txBody>
        </p:sp>
      </p:grpSp>
      <p:grpSp>
        <p:nvGrpSpPr>
          <p:cNvPr id="51" name="Group 50">
            <a:extLst>
              <a:ext uri="{FF2B5EF4-FFF2-40B4-BE49-F238E27FC236}">
                <a16:creationId xmlns:a16="http://schemas.microsoft.com/office/drawing/2014/main" id="{6832CED5-E209-B831-6E86-39B41167C2F2}"/>
              </a:ext>
            </a:extLst>
          </p:cNvPr>
          <p:cNvGrpSpPr/>
          <p:nvPr/>
        </p:nvGrpSpPr>
        <p:grpSpPr>
          <a:xfrm>
            <a:off x="10576326" y="3229337"/>
            <a:ext cx="6849604" cy="1605927"/>
            <a:chOff x="11621237" y="3732552"/>
            <a:chExt cx="6849604" cy="1605927"/>
          </a:xfrm>
        </p:grpSpPr>
        <p:sp>
          <p:nvSpPr>
            <p:cNvPr id="22" name="TextBox 22"/>
            <p:cNvSpPr txBox="1"/>
            <p:nvPr/>
          </p:nvSpPr>
          <p:spPr>
            <a:xfrm>
              <a:off x="12271198" y="3825244"/>
              <a:ext cx="6199643" cy="1513235"/>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Methodology of Proposed Approach</a:t>
              </a:r>
            </a:p>
          </p:txBody>
        </p:sp>
        <p:grpSp>
          <p:nvGrpSpPr>
            <p:cNvPr id="42" name="Group 41">
              <a:extLst>
                <a:ext uri="{FF2B5EF4-FFF2-40B4-BE49-F238E27FC236}">
                  <a16:creationId xmlns:a16="http://schemas.microsoft.com/office/drawing/2014/main" id="{2B53CBB1-A59B-FFDD-26AC-C08D846BCDD5}"/>
                </a:ext>
              </a:extLst>
            </p:cNvPr>
            <p:cNvGrpSpPr/>
            <p:nvPr/>
          </p:nvGrpSpPr>
          <p:grpSpPr>
            <a:xfrm>
              <a:off x="11621237" y="3732552"/>
              <a:ext cx="665519" cy="853229"/>
              <a:chOff x="11618239" y="5051367"/>
              <a:chExt cx="665519" cy="853229"/>
            </a:xfrm>
          </p:grpSpPr>
          <p:sp>
            <p:nvSpPr>
              <p:cNvPr id="9" name="Freeform 9"/>
              <p:cNvSpPr/>
              <p:nvPr/>
            </p:nvSpPr>
            <p:spPr>
              <a:xfrm>
                <a:off x="11618239" y="5051367"/>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11849242" y="5261935"/>
                <a:ext cx="203512"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8</a:t>
                </a:r>
              </a:p>
            </p:txBody>
          </p:sp>
        </p:grpSp>
      </p:grpSp>
      <p:grpSp>
        <p:nvGrpSpPr>
          <p:cNvPr id="50" name="Group 49">
            <a:extLst>
              <a:ext uri="{FF2B5EF4-FFF2-40B4-BE49-F238E27FC236}">
                <a16:creationId xmlns:a16="http://schemas.microsoft.com/office/drawing/2014/main" id="{6FA6F19D-E8D6-D951-F85A-B78F30EC2C82}"/>
              </a:ext>
            </a:extLst>
          </p:cNvPr>
          <p:cNvGrpSpPr/>
          <p:nvPr/>
        </p:nvGrpSpPr>
        <p:grpSpPr>
          <a:xfrm>
            <a:off x="10576326" y="4759717"/>
            <a:ext cx="3505760" cy="853229"/>
            <a:chOff x="11691601" y="5561565"/>
            <a:chExt cx="3505760" cy="853229"/>
          </a:xfrm>
        </p:grpSpPr>
        <p:sp>
          <p:nvSpPr>
            <p:cNvPr id="24" name="TextBox 24"/>
            <p:cNvSpPr txBox="1"/>
            <p:nvPr/>
          </p:nvSpPr>
          <p:spPr>
            <a:xfrm>
              <a:off x="12175337" y="5658008"/>
              <a:ext cx="3022024"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Time Plan</a:t>
              </a:r>
            </a:p>
          </p:txBody>
        </p:sp>
        <p:grpSp>
          <p:nvGrpSpPr>
            <p:cNvPr id="43" name="Group 42">
              <a:extLst>
                <a:ext uri="{FF2B5EF4-FFF2-40B4-BE49-F238E27FC236}">
                  <a16:creationId xmlns:a16="http://schemas.microsoft.com/office/drawing/2014/main" id="{96F74A1D-E315-6665-0A08-E09F1C5F9178}"/>
                </a:ext>
              </a:extLst>
            </p:cNvPr>
            <p:cNvGrpSpPr/>
            <p:nvPr/>
          </p:nvGrpSpPr>
          <p:grpSpPr>
            <a:xfrm>
              <a:off x="11691601" y="5561565"/>
              <a:ext cx="665519" cy="853229"/>
              <a:chOff x="11618239" y="6247496"/>
              <a:chExt cx="665519" cy="853229"/>
            </a:xfrm>
          </p:grpSpPr>
          <p:sp>
            <p:nvSpPr>
              <p:cNvPr id="10" name="Freeform 10"/>
              <p:cNvSpPr/>
              <p:nvPr/>
            </p:nvSpPr>
            <p:spPr>
              <a:xfrm>
                <a:off x="11618239" y="624749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TextBox 27"/>
              <p:cNvSpPr txBox="1"/>
              <p:nvPr/>
            </p:nvSpPr>
            <p:spPr>
              <a:xfrm>
                <a:off x="11877635" y="6459166"/>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9</a:t>
                </a:r>
              </a:p>
            </p:txBody>
          </p:sp>
        </p:grpSp>
      </p:grpSp>
      <p:grpSp>
        <p:nvGrpSpPr>
          <p:cNvPr id="41" name="Group 40">
            <a:extLst>
              <a:ext uri="{FF2B5EF4-FFF2-40B4-BE49-F238E27FC236}">
                <a16:creationId xmlns:a16="http://schemas.microsoft.com/office/drawing/2014/main" id="{B5323198-B340-1D4A-55D0-1FAF54396443}"/>
              </a:ext>
            </a:extLst>
          </p:cNvPr>
          <p:cNvGrpSpPr/>
          <p:nvPr/>
        </p:nvGrpSpPr>
        <p:grpSpPr>
          <a:xfrm>
            <a:off x="10576326" y="1969838"/>
            <a:ext cx="5118690" cy="853229"/>
            <a:chOff x="11589846" y="3855237"/>
            <a:chExt cx="5118690" cy="853229"/>
          </a:xfrm>
        </p:grpSpPr>
        <p:sp>
          <p:nvSpPr>
            <p:cNvPr id="8" name="Freeform 8"/>
            <p:cNvSpPr/>
            <p:nvPr/>
          </p:nvSpPr>
          <p:spPr>
            <a:xfrm>
              <a:off x="11589846" y="3855237"/>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11849242" y="4110389"/>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7</a:t>
              </a:r>
            </a:p>
          </p:txBody>
        </p:sp>
        <p:sp>
          <p:nvSpPr>
            <p:cNvPr id="29" name="TextBox 29"/>
            <p:cNvSpPr txBox="1"/>
            <p:nvPr/>
          </p:nvSpPr>
          <p:spPr>
            <a:xfrm>
              <a:off x="12283758" y="3904699"/>
              <a:ext cx="4424778"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Current progress</a:t>
              </a:r>
            </a:p>
          </p:txBody>
        </p:sp>
      </p:grpSp>
      <p:grpSp>
        <p:nvGrpSpPr>
          <p:cNvPr id="44" name="Group 43">
            <a:extLst>
              <a:ext uri="{FF2B5EF4-FFF2-40B4-BE49-F238E27FC236}">
                <a16:creationId xmlns:a16="http://schemas.microsoft.com/office/drawing/2014/main" id="{BC0DB9DF-860D-1D7F-ED22-ABC21F51BC1A}"/>
              </a:ext>
            </a:extLst>
          </p:cNvPr>
          <p:cNvGrpSpPr/>
          <p:nvPr/>
        </p:nvGrpSpPr>
        <p:grpSpPr>
          <a:xfrm>
            <a:off x="10576326" y="6014760"/>
            <a:ext cx="4148562" cy="853229"/>
            <a:chOff x="11618239" y="7481726"/>
            <a:chExt cx="4148562" cy="853229"/>
          </a:xfrm>
        </p:grpSpPr>
        <p:sp>
          <p:nvSpPr>
            <p:cNvPr id="11" name="Freeform 11"/>
            <p:cNvSpPr/>
            <p:nvPr/>
          </p:nvSpPr>
          <p:spPr>
            <a:xfrm>
              <a:off x="11618239" y="748172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TextBox 28"/>
            <p:cNvSpPr txBox="1"/>
            <p:nvPr/>
          </p:nvSpPr>
          <p:spPr>
            <a:xfrm>
              <a:off x="11775879" y="7672226"/>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10</a:t>
              </a:r>
            </a:p>
          </p:txBody>
        </p:sp>
        <p:sp>
          <p:nvSpPr>
            <p:cNvPr id="31" name="TextBox 31"/>
            <p:cNvSpPr txBox="1"/>
            <p:nvPr/>
          </p:nvSpPr>
          <p:spPr>
            <a:xfrm>
              <a:off x="12210395" y="7622771"/>
              <a:ext cx="3556406"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Future Work</a:t>
              </a:r>
            </a:p>
          </p:txBody>
        </p:sp>
      </p:grpSp>
      <p:sp>
        <p:nvSpPr>
          <p:cNvPr id="33" name="Freeform 33"/>
          <p:cNvSpPr/>
          <p:nvPr/>
        </p:nvSpPr>
        <p:spPr>
          <a:xfrm rot="-8598967">
            <a:off x="16015654" y="-337339"/>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9" name="Group 48">
            <a:extLst>
              <a:ext uri="{FF2B5EF4-FFF2-40B4-BE49-F238E27FC236}">
                <a16:creationId xmlns:a16="http://schemas.microsoft.com/office/drawing/2014/main" id="{B10705E2-8889-D196-6128-2DAE9900689A}"/>
              </a:ext>
            </a:extLst>
          </p:cNvPr>
          <p:cNvGrpSpPr/>
          <p:nvPr/>
        </p:nvGrpSpPr>
        <p:grpSpPr>
          <a:xfrm>
            <a:off x="10612520" y="8529433"/>
            <a:ext cx="3917107" cy="853229"/>
            <a:chOff x="11744862" y="8639755"/>
            <a:chExt cx="3917107" cy="853229"/>
          </a:xfrm>
        </p:grpSpPr>
        <p:sp>
          <p:nvSpPr>
            <p:cNvPr id="32" name="TextBox 32"/>
            <p:cNvSpPr txBox="1"/>
            <p:nvPr/>
          </p:nvSpPr>
          <p:spPr>
            <a:xfrm>
              <a:off x="12105563" y="8696905"/>
              <a:ext cx="3556406"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References</a:t>
              </a:r>
            </a:p>
          </p:txBody>
        </p:sp>
        <p:grpSp>
          <p:nvGrpSpPr>
            <p:cNvPr id="45" name="Group 44">
              <a:extLst>
                <a:ext uri="{FF2B5EF4-FFF2-40B4-BE49-F238E27FC236}">
                  <a16:creationId xmlns:a16="http://schemas.microsoft.com/office/drawing/2014/main" id="{2CC8AC29-B8B7-47E9-18CA-777C9521A059}"/>
                </a:ext>
              </a:extLst>
            </p:cNvPr>
            <p:cNvGrpSpPr/>
            <p:nvPr/>
          </p:nvGrpSpPr>
          <p:grpSpPr>
            <a:xfrm>
              <a:off x="11744862" y="8639755"/>
              <a:ext cx="665519" cy="853229"/>
              <a:chOff x="11744862" y="8639755"/>
              <a:chExt cx="665519" cy="853229"/>
            </a:xfrm>
          </p:grpSpPr>
          <p:sp>
            <p:nvSpPr>
              <p:cNvPr id="34" name="Freeform 34"/>
              <p:cNvSpPr/>
              <p:nvPr/>
            </p:nvSpPr>
            <p:spPr>
              <a:xfrm>
                <a:off x="11744862" y="8639755"/>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5" name="TextBox 35"/>
              <p:cNvSpPr txBox="1"/>
              <p:nvPr/>
            </p:nvSpPr>
            <p:spPr>
              <a:xfrm>
                <a:off x="11902502" y="8830255"/>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12</a:t>
                </a:r>
              </a:p>
            </p:txBody>
          </p:sp>
        </p:grpSp>
      </p:grpSp>
      <p:grpSp>
        <p:nvGrpSpPr>
          <p:cNvPr id="57" name="Group 56">
            <a:extLst>
              <a:ext uri="{FF2B5EF4-FFF2-40B4-BE49-F238E27FC236}">
                <a16:creationId xmlns:a16="http://schemas.microsoft.com/office/drawing/2014/main" id="{0F653E66-EF9D-2B42-F5DA-1DCB17BD7958}"/>
              </a:ext>
            </a:extLst>
          </p:cNvPr>
          <p:cNvGrpSpPr/>
          <p:nvPr/>
        </p:nvGrpSpPr>
        <p:grpSpPr>
          <a:xfrm>
            <a:off x="1981200" y="5731526"/>
            <a:ext cx="4696901" cy="853229"/>
            <a:chOff x="2425120" y="6247496"/>
            <a:chExt cx="4696901" cy="853229"/>
          </a:xfrm>
        </p:grpSpPr>
        <p:sp>
          <p:nvSpPr>
            <p:cNvPr id="4" name="Freeform 4"/>
            <p:cNvSpPr/>
            <p:nvPr/>
          </p:nvSpPr>
          <p:spPr>
            <a:xfrm>
              <a:off x="2425120" y="624749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2684517" y="643516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4</a:t>
              </a:r>
            </a:p>
          </p:txBody>
        </p:sp>
        <p:sp>
          <p:nvSpPr>
            <p:cNvPr id="36" name="TextBox 36"/>
            <p:cNvSpPr txBox="1"/>
            <p:nvPr/>
          </p:nvSpPr>
          <p:spPr>
            <a:xfrm>
              <a:off x="2673786" y="6342746"/>
              <a:ext cx="4448235"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Related Work​</a:t>
              </a:r>
            </a:p>
          </p:txBody>
        </p:sp>
      </p:grpSp>
      <p:grpSp>
        <p:nvGrpSpPr>
          <p:cNvPr id="58" name="Group 57">
            <a:extLst>
              <a:ext uri="{FF2B5EF4-FFF2-40B4-BE49-F238E27FC236}">
                <a16:creationId xmlns:a16="http://schemas.microsoft.com/office/drawing/2014/main" id="{75702DC9-648C-823E-CA50-6AD986AB268B}"/>
              </a:ext>
            </a:extLst>
          </p:cNvPr>
          <p:cNvGrpSpPr/>
          <p:nvPr/>
        </p:nvGrpSpPr>
        <p:grpSpPr>
          <a:xfrm>
            <a:off x="1692751" y="6927656"/>
            <a:ext cx="4448235" cy="882384"/>
            <a:chOff x="2136671" y="7443626"/>
            <a:chExt cx="4448235" cy="882384"/>
          </a:xfrm>
        </p:grpSpPr>
        <p:sp>
          <p:nvSpPr>
            <p:cNvPr id="5" name="Freeform 5"/>
            <p:cNvSpPr/>
            <p:nvPr/>
          </p:nvSpPr>
          <p:spPr>
            <a:xfrm>
              <a:off x="2425120" y="744362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2684517" y="7634126"/>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5</a:t>
              </a:r>
            </a:p>
          </p:txBody>
        </p:sp>
        <p:sp>
          <p:nvSpPr>
            <p:cNvPr id="39" name="TextBox 36">
              <a:extLst>
                <a:ext uri="{FF2B5EF4-FFF2-40B4-BE49-F238E27FC236}">
                  <a16:creationId xmlns:a16="http://schemas.microsoft.com/office/drawing/2014/main" id="{EE743AFC-57CF-E453-1F95-DDE1FA61F498}"/>
                </a:ext>
              </a:extLst>
            </p:cNvPr>
            <p:cNvSpPr txBox="1"/>
            <p:nvPr/>
          </p:nvSpPr>
          <p:spPr>
            <a:xfrm>
              <a:off x="2136671" y="7569393"/>
              <a:ext cx="4448235" cy="756617"/>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Features </a:t>
              </a:r>
            </a:p>
          </p:txBody>
        </p:sp>
      </p:grpSp>
      <p:grpSp>
        <p:nvGrpSpPr>
          <p:cNvPr id="52" name="Group 51">
            <a:extLst>
              <a:ext uri="{FF2B5EF4-FFF2-40B4-BE49-F238E27FC236}">
                <a16:creationId xmlns:a16="http://schemas.microsoft.com/office/drawing/2014/main" id="{8C37F02B-5190-0445-5917-031F4555D9BB}"/>
              </a:ext>
            </a:extLst>
          </p:cNvPr>
          <p:cNvGrpSpPr/>
          <p:nvPr/>
        </p:nvGrpSpPr>
        <p:grpSpPr>
          <a:xfrm>
            <a:off x="10571506" y="7402969"/>
            <a:ext cx="3739446" cy="853229"/>
            <a:chOff x="11763278" y="7947701"/>
            <a:chExt cx="3739446" cy="853229"/>
          </a:xfrm>
        </p:grpSpPr>
        <p:sp>
          <p:nvSpPr>
            <p:cNvPr id="30" name="TextBox 30"/>
            <p:cNvSpPr txBox="1"/>
            <p:nvPr/>
          </p:nvSpPr>
          <p:spPr>
            <a:xfrm>
              <a:off x="12313706" y="8088746"/>
              <a:ext cx="3189018"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Conclusion</a:t>
              </a:r>
            </a:p>
          </p:txBody>
        </p:sp>
        <p:grpSp>
          <p:nvGrpSpPr>
            <p:cNvPr id="46" name="Group 45">
              <a:extLst>
                <a:ext uri="{FF2B5EF4-FFF2-40B4-BE49-F238E27FC236}">
                  <a16:creationId xmlns:a16="http://schemas.microsoft.com/office/drawing/2014/main" id="{3DDB5DDD-DAA8-8CA6-1BEC-07698F2CAEFD}"/>
                </a:ext>
              </a:extLst>
            </p:cNvPr>
            <p:cNvGrpSpPr/>
            <p:nvPr/>
          </p:nvGrpSpPr>
          <p:grpSpPr>
            <a:xfrm>
              <a:off x="11763278" y="7947701"/>
              <a:ext cx="665519" cy="853229"/>
              <a:chOff x="11744862" y="8639755"/>
              <a:chExt cx="665519" cy="853229"/>
            </a:xfrm>
          </p:grpSpPr>
          <p:sp>
            <p:nvSpPr>
              <p:cNvPr id="47" name="Freeform 34">
                <a:extLst>
                  <a:ext uri="{FF2B5EF4-FFF2-40B4-BE49-F238E27FC236}">
                    <a16:creationId xmlns:a16="http://schemas.microsoft.com/office/drawing/2014/main" id="{7E74A1D0-E113-A56D-E533-7B4BD044FB3E}"/>
                  </a:ext>
                </a:extLst>
              </p:cNvPr>
              <p:cNvSpPr/>
              <p:nvPr/>
            </p:nvSpPr>
            <p:spPr>
              <a:xfrm>
                <a:off x="11744862" y="8639755"/>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8" name="TextBox 35">
                <a:extLst>
                  <a:ext uri="{FF2B5EF4-FFF2-40B4-BE49-F238E27FC236}">
                    <a16:creationId xmlns:a16="http://schemas.microsoft.com/office/drawing/2014/main" id="{EAB9ECFF-C520-4C27-CA4A-ACB27CEE3E6A}"/>
                  </a:ext>
                </a:extLst>
              </p:cNvPr>
              <p:cNvSpPr txBox="1"/>
              <p:nvPr/>
            </p:nvSpPr>
            <p:spPr>
              <a:xfrm>
                <a:off x="11902502" y="8830255"/>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11</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1" descr="A screenshot of a phone&#10;&#10;Description automatically generated">
            <a:extLst>
              <a:ext uri="{FF2B5EF4-FFF2-40B4-BE49-F238E27FC236}">
                <a16:creationId xmlns:a16="http://schemas.microsoft.com/office/drawing/2014/main" id="{1E7447CF-501A-D6A7-CC3D-3512552D1B3F}"/>
              </a:ext>
            </a:extLst>
          </p:cNvPr>
          <p:cNvPicPr>
            <a:picLocks/>
          </p:cNvPicPr>
          <p:nvPr/>
        </p:nvPicPr>
        <p:blipFill>
          <a:blip r:embed="rId2"/>
          <a:stretch>
            <a:fillRect/>
          </a:stretch>
        </p:blipFill>
        <p:spPr>
          <a:xfrm>
            <a:off x="5401167" y="2659605"/>
            <a:ext cx="3017520" cy="6747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phone&#10;&#10;Description automatically generated">
            <a:extLst>
              <a:ext uri="{FF2B5EF4-FFF2-40B4-BE49-F238E27FC236}">
                <a16:creationId xmlns:a16="http://schemas.microsoft.com/office/drawing/2014/main" id="{035AC58F-4CBF-DAE4-09A2-E40BDF9F8F22}"/>
              </a:ext>
            </a:extLst>
          </p:cNvPr>
          <p:cNvPicPr>
            <a:picLocks/>
          </p:cNvPicPr>
          <p:nvPr/>
        </p:nvPicPr>
        <p:blipFill>
          <a:blip r:embed="rId3"/>
          <a:stretch>
            <a:fillRect/>
          </a:stretch>
        </p:blipFill>
        <p:spPr>
          <a:xfrm>
            <a:off x="10058400" y="2649875"/>
            <a:ext cx="3017520" cy="67492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4">
            <a:extLst>
              <a:ext uri="{FF2B5EF4-FFF2-40B4-BE49-F238E27FC236}">
                <a16:creationId xmlns:a16="http://schemas.microsoft.com/office/drawing/2014/main" id="{75F86136-9212-9696-4516-F7F797C53E5C}"/>
              </a:ext>
            </a:extLst>
          </p:cNvPr>
          <p:cNvSpPr/>
          <p:nvPr/>
        </p:nvSpPr>
        <p:spPr>
          <a:xfrm>
            <a:off x="5276404" y="2659605"/>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14">
            <a:extLst>
              <a:ext uri="{FF2B5EF4-FFF2-40B4-BE49-F238E27FC236}">
                <a16:creationId xmlns:a16="http://schemas.microsoft.com/office/drawing/2014/main" id="{75F86136-9212-9696-4516-F7F797C53E5C}"/>
              </a:ext>
            </a:extLst>
          </p:cNvPr>
          <p:cNvSpPr/>
          <p:nvPr/>
        </p:nvSpPr>
        <p:spPr>
          <a:xfrm>
            <a:off x="9933637" y="2618343"/>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TextBox 12">
            <a:extLst>
              <a:ext uri="{FF2B5EF4-FFF2-40B4-BE49-F238E27FC236}">
                <a16:creationId xmlns:a16="http://schemas.microsoft.com/office/drawing/2014/main" id="{12084D14-1CBE-6A5F-545B-B6FA470BC5C6}"/>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Setting page</a:t>
            </a:r>
          </a:p>
        </p:txBody>
      </p:sp>
    </p:spTree>
    <p:extLst>
      <p:ext uri="{BB962C8B-B14F-4D97-AF65-F5344CB8AC3E}">
        <p14:creationId xmlns:p14="http://schemas.microsoft.com/office/powerpoint/2010/main" val="352901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43950" y="0"/>
            <a:ext cx="15600099" cy="10309066"/>
          </a:xfrm>
          <a:custGeom>
            <a:avLst/>
            <a:gdLst/>
            <a:ahLst/>
            <a:cxnLst/>
            <a:rect l="l" t="t" r="r" b="b"/>
            <a:pathLst>
              <a:path w="15600099" h="10309066">
                <a:moveTo>
                  <a:pt x="0" y="0"/>
                </a:moveTo>
                <a:lnTo>
                  <a:pt x="15600100" y="0"/>
                </a:lnTo>
                <a:lnTo>
                  <a:pt x="15600100" y="10309066"/>
                </a:lnTo>
                <a:lnTo>
                  <a:pt x="0" y="1030906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1907726" y="2986403"/>
            <a:ext cx="14489579" cy="4924425"/>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767"/>
              </a:lnSpc>
            </a:pPr>
            <a:r>
              <a:rPr lang="en-US" sz="11150" spc="-235" dirty="0">
                <a:solidFill>
                  <a:srgbClr val="41989B"/>
                </a:solidFill>
                <a:latin typeface="Paytone One"/>
              </a:rPr>
              <a:t>METHODOLOGY OF PROPOSED APPROACH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322907" y="3117027"/>
            <a:ext cx="11283891" cy="1716175"/>
          </a:xfrm>
          <a:prstGeom prst="rect">
            <a:avLst/>
          </a:prstGeom>
          <a:effectLst>
            <a:outerShdw blurRad="63500" dist="38100" dir="2700000">
              <a:srgbClr val="000000">
                <a:alpha val="37000"/>
              </a:srgbClr>
            </a:outerShdw>
          </a:effectLst>
        </p:spPr>
        <p:txBody>
          <a:bodyPr wrap="square" lIns="0" tIns="0" rIns="0" bIns="0" rtlCol="0" anchor="t">
            <a:spAutoFit/>
          </a:bodyPr>
          <a:lstStyle/>
          <a:p>
            <a:pPr>
              <a:lnSpc>
                <a:spcPts val="6968"/>
              </a:lnSpc>
              <a:spcBef>
                <a:spcPct val="0"/>
              </a:spcBef>
            </a:pPr>
            <a:r>
              <a:rPr lang="en-US" sz="4950" spc="29" dirty="0">
                <a:solidFill>
                  <a:srgbClr val="8B3030"/>
                </a:solidFill>
                <a:latin typeface="Paytone One"/>
                <a:cs typeface="Sukar Bold"/>
              </a:rPr>
              <a:t>PRE-TRAINED MODELS:</a:t>
            </a:r>
            <a:r>
              <a:rPr lang="en-US" sz="4950" spc="29" dirty="0">
                <a:solidFill>
                  <a:srgbClr val="8B3030"/>
                </a:solidFill>
                <a:latin typeface="Funtastic"/>
              </a:rPr>
              <a:t>​</a:t>
            </a:r>
          </a:p>
          <a:p>
            <a:pPr algn="ctr">
              <a:lnSpc>
                <a:spcPts val="6968"/>
              </a:lnSpc>
              <a:spcBef>
                <a:spcPct val="0"/>
              </a:spcBef>
            </a:pPr>
            <a:endParaRPr lang="en-US" sz="4977" spc="29" dirty="0">
              <a:solidFill>
                <a:srgbClr val="8B3030"/>
              </a:solidFill>
              <a:latin typeface="Funtastic"/>
            </a:endParaRPr>
          </a:p>
        </p:txBody>
      </p:sp>
      <p:sp>
        <p:nvSpPr>
          <p:cNvPr id="3" name="TextBox 3"/>
          <p:cNvSpPr txBox="1"/>
          <p:nvPr/>
        </p:nvSpPr>
        <p:spPr>
          <a:xfrm>
            <a:off x="1028700" y="1123175"/>
            <a:ext cx="15293853" cy="1566517"/>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80"/>
              </a:lnSpc>
              <a:spcBef>
                <a:spcPct val="0"/>
              </a:spcBef>
            </a:pPr>
            <a:r>
              <a:rPr lang="en-US" sz="9200" spc="55">
                <a:solidFill>
                  <a:srgbClr val="41989B"/>
                </a:solidFill>
                <a:latin typeface="Paytone One"/>
              </a:rPr>
              <a:t>1- Machine Learning</a:t>
            </a:r>
          </a:p>
        </p:txBody>
      </p:sp>
      <p:sp>
        <p:nvSpPr>
          <p:cNvPr id="4" name="TextBox 4"/>
          <p:cNvSpPr txBox="1"/>
          <p:nvPr/>
        </p:nvSpPr>
        <p:spPr>
          <a:xfrm>
            <a:off x="3683285" y="4475229"/>
            <a:ext cx="12291987" cy="3052497"/>
          </a:xfrm>
          <a:prstGeom prst="rect">
            <a:avLst/>
          </a:prstGeom>
        </p:spPr>
        <p:txBody>
          <a:bodyPr lIns="0" tIns="0" rIns="0" bIns="0" rtlCol="0" anchor="t">
            <a:spAutoFit/>
          </a:bodyPr>
          <a:lstStyle/>
          <a:p>
            <a:pPr algn="ctr">
              <a:lnSpc>
                <a:spcPts val="4903"/>
              </a:lnSpc>
              <a:spcBef>
                <a:spcPct val="0"/>
              </a:spcBef>
            </a:pPr>
            <a:r>
              <a:rPr lang="en-US" sz="3502" spc="21">
                <a:solidFill>
                  <a:srgbClr val="000000"/>
                </a:solidFill>
                <a:latin typeface="Sukar Bold"/>
              </a:rPr>
              <a:t>pre-trained models for image detection include VGG16, VGG19, ResNet50, InceptionV3, and MobileNetV2, among others. These models serve as powerful tools for developers and researchers looking to incorporate advanced image detection capabilities into their projects with reduced training time and resources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548369" y="5487034"/>
            <a:ext cx="4371633" cy="4114800"/>
          </a:xfrm>
          <a:custGeom>
            <a:avLst/>
            <a:gdLst/>
            <a:ahLst/>
            <a:cxnLst/>
            <a:rect l="l" t="t" r="r" b="b"/>
            <a:pathLst>
              <a:path w="4371633" h="4114800">
                <a:moveTo>
                  <a:pt x="0" y="0"/>
                </a:moveTo>
                <a:lnTo>
                  <a:pt x="4371633" y="0"/>
                </a:lnTo>
                <a:lnTo>
                  <a:pt x="437163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289184"/>
            <a:ext cx="14954601" cy="2737481"/>
          </a:xfrm>
          <a:prstGeom prst="rect">
            <a:avLst/>
          </a:prstGeom>
          <a:effectLst>
            <a:outerShdw blurRad="63500" dist="38100" dir="2700000">
              <a:srgbClr val="000000">
                <a:alpha val="21000"/>
              </a:srgbClr>
            </a:outerShdw>
          </a:effectLst>
        </p:spPr>
        <p:txBody>
          <a:bodyPr wrap="square" lIns="0" tIns="0" rIns="0" bIns="0" rtlCol="0" anchor="t">
            <a:spAutoFit/>
          </a:bodyPr>
          <a:lstStyle/>
          <a:p>
            <a:pPr algn="ctr">
              <a:lnSpc>
                <a:spcPts val="11062"/>
              </a:lnSpc>
              <a:spcBef>
                <a:spcPct val="0"/>
              </a:spcBef>
            </a:pPr>
            <a:r>
              <a:rPr lang="en-US" sz="7900" spc="47" dirty="0">
                <a:solidFill>
                  <a:srgbClr val="41989B"/>
                </a:solidFill>
                <a:latin typeface="Paytone One"/>
              </a:rPr>
              <a:t>Used Algorithm in machine learning</a:t>
            </a:r>
          </a:p>
        </p:txBody>
      </p:sp>
      <p:sp>
        <p:nvSpPr>
          <p:cNvPr id="4" name="TextBox 4"/>
          <p:cNvSpPr txBox="1"/>
          <p:nvPr/>
        </p:nvSpPr>
        <p:spPr>
          <a:xfrm>
            <a:off x="2286000" y="3503692"/>
            <a:ext cx="5062487" cy="1086580"/>
          </a:xfrm>
          <a:prstGeom prst="rect">
            <a:avLst/>
          </a:prstGeom>
          <a:effectLst>
            <a:outerShdw blurRad="63500" dist="38100" dir="2700000">
              <a:srgbClr val="000000">
                <a:alpha val="36000"/>
              </a:srgbClr>
            </a:outerShdw>
          </a:effectLst>
        </p:spPr>
        <p:txBody>
          <a:bodyPr wrap="square" lIns="0" tIns="0" rIns="0" bIns="0" rtlCol="0" anchor="t">
            <a:spAutoFit/>
          </a:bodyPr>
          <a:lstStyle/>
          <a:p>
            <a:pPr algn="ctr">
              <a:lnSpc>
                <a:spcPts val="9172"/>
              </a:lnSpc>
              <a:spcBef>
                <a:spcPct val="0"/>
              </a:spcBef>
            </a:pPr>
            <a:r>
              <a:rPr lang="en-US" sz="6550" spc="39" dirty="0">
                <a:solidFill>
                  <a:srgbClr val="8B3030"/>
                </a:solidFill>
                <a:latin typeface="Funtastic"/>
              </a:rPr>
              <a:t> </a:t>
            </a:r>
            <a:r>
              <a:rPr lang="en-US" sz="6550" spc="39" dirty="0">
                <a:solidFill>
                  <a:srgbClr val="8B3030"/>
                </a:solidFill>
                <a:latin typeface="Paytone One"/>
              </a:rPr>
              <a:t>MobileNet</a:t>
            </a:r>
          </a:p>
        </p:txBody>
      </p:sp>
      <p:sp>
        <p:nvSpPr>
          <p:cNvPr id="5" name="TextBox 5"/>
          <p:cNvSpPr txBox="1"/>
          <p:nvPr/>
        </p:nvSpPr>
        <p:spPr>
          <a:xfrm>
            <a:off x="3740737" y="5067300"/>
            <a:ext cx="9807632" cy="1826393"/>
          </a:xfrm>
          <a:prstGeom prst="rect">
            <a:avLst/>
          </a:prstGeom>
        </p:spPr>
        <p:txBody>
          <a:bodyPr lIns="0" tIns="0" rIns="0" bIns="0" rtlCol="0" anchor="t">
            <a:spAutoFit/>
          </a:bodyPr>
          <a:lstStyle/>
          <a:p>
            <a:pPr algn="ctr">
              <a:lnSpc>
                <a:spcPts val="4903"/>
              </a:lnSpc>
              <a:spcBef>
                <a:spcPct val="0"/>
              </a:spcBef>
            </a:pPr>
            <a:r>
              <a:rPr lang="en-US" sz="3502" spc="21" dirty="0">
                <a:solidFill>
                  <a:srgbClr val="000000"/>
                </a:solidFill>
                <a:latin typeface="Sukar Bold"/>
              </a:rPr>
              <a:t>MobileNet is a family of lightweight neural network architectures specifically designed for mobile and edge devices with resource constraints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622534" y="3843970"/>
            <a:ext cx="11534224" cy="2503811"/>
          </a:xfrm>
          <a:prstGeom prst="rect">
            <a:avLst/>
          </a:prstGeom>
        </p:spPr>
        <p:txBody>
          <a:bodyPr lIns="0" tIns="0" rIns="0" bIns="0" rtlCol="0" anchor="t">
            <a:spAutoFit/>
          </a:bodyPr>
          <a:lstStyle/>
          <a:p>
            <a:pPr algn="ctr">
              <a:lnSpc>
                <a:spcPts val="6713"/>
              </a:lnSpc>
              <a:spcBef>
                <a:spcPct val="0"/>
              </a:spcBef>
            </a:pPr>
            <a:r>
              <a:rPr lang="en-US" sz="4795" spc="28" dirty="0">
                <a:solidFill>
                  <a:srgbClr val="000000"/>
                </a:solidFill>
                <a:latin typeface="Sukar Bold"/>
              </a:rPr>
              <a:t>Mobile phone’s camera to capture photos of the pets and their diseases that need to be recognized.</a:t>
            </a:r>
          </a:p>
        </p:txBody>
      </p:sp>
      <p:sp>
        <p:nvSpPr>
          <p:cNvPr id="3" name="Freeform 3"/>
          <p:cNvSpPr/>
          <p:nvPr/>
        </p:nvSpPr>
        <p:spPr>
          <a:xfrm>
            <a:off x="12832430" y="5443508"/>
            <a:ext cx="6157118" cy="5797953"/>
          </a:xfrm>
          <a:custGeom>
            <a:avLst/>
            <a:gdLst/>
            <a:ahLst/>
            <a:cxnLst/>
            <a:rect l="l" t="t" r="r" b="b"/>
            <a:pathLst>
              <a:path w="6157118" h="5797953">
                <a:moveTo>
                  <a:pt x="0" y="0"/>
                </a:moveTo>
                <a:lnTo>
                  <a:pt x="6157118" y="0"/>
                </a:lnTo>
                <a:lnTo>
                  <a:pt x="6157118" y="5797953"/>
                </a:lnTo>
                <a:lnTo>
                  <a:pt x="0" y="579795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209666" y="1787946"/>
            <a:ext cx="20707332" cy="1527726"/>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12880"/>
              </a:lnSpc>
            </a:pPr>
            <a:r>
              <a:rPr lang="en-US" sz="9200" dirty="0">
                <a:solidFill>
                  <a:srgbClr val="41989B"/>
                </a:solidFill>
                <a:latin typeface="Paytone One"/>
              </a:rPr>
              <a:t>2-Hardware components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1779805" y="6148681"/>
            <a:ext cx="763173"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AutoShape 3"/>
          <p:cNvSpPr/>
          <p:nvPr/>
        </p:nvSpPr>
        <p:spPr>
          <a:xfrm>
            <a:off x="6455383" y="6141672"/>
            <a:ext cx="763173" cy="0"/>
          </a:xfrm>
          <a:prstGeom prst="line">
            <a:avLst/>
          </a:prstGeom>
          <a:ln w="57150" cap="rnd">
            <a:solidFill>
              <a:srgbClr val="D49694"/>
            </a:solidFill>
            <a:prstDash val="solid"/>
            <a:headEnd type="none" w="sm" len="sm"/>
            <a:tailEnd type="none" w="sm" len="sm"/>
          </a:ln>
        </p:spPr>
        <p:txBody>
          <a:bodyPr/>
          <a:lstStyle/>
          <a:p>
            <a:endParaRPr lang="en-US"/>
          </a:p>
        </p:txBody>
      </p:sp>
      <p:sp>
        <p:nvSpPr>
          <p:cNvPr id="5" name="Freeform 5"/>
          <p:cNvSpPr/>
          <p:nvPr/>
        </p:nvSpPr>
        <p:spPr>
          <a:xfrm>
            <a:off x="1251907" y="319836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5867400" y="3184076"/>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830263" y="3688136"/>
            <a:ext cx="820546" cy="1122754"/>
          </a:xfrm>
          <a:custGeom>
            <a:avLst/>
            <a:gdLst/>
            <a:ahLst/>
            <a:cxnLst/>
            <a:rect l="l" t="t" r="r" b="b"/>
            <a:pathLst>
              <a:path w="820546" h="1122754">
                <a:moveTo>
                  <a:pt x="0" y="0"/>
                </a:moveTo>
                <a:lnTo>
                  <a:pt x="820546" y="0"/>
                </a:lnTo>
                <a:lnTo>
                  <a:pt x="820546" y="1122754"/>
                </a:lnTo>
                <a:lnTo>
                  <a:pt x="0" y="11227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223343" y="3562598"/>
            <a:ext cx="991479" cy="1230955"/>
          </a:xfrm>
          <a:custGeom>
            <a:avLst/>
            <a:gdLst/>
            <a:ahLst/>
            <a:cxnLst/>
            <a:rect l="l" t="t" r="r" b="b"/>
            <a:pathLst>
              <a:path w="991479" h="1230955">
                <a:moveTo>
                  <a:pt x="0" y="0"/>
                </a:moveTo>
                <a:lnTo>
                  <a:pt x="991478" y="0"/>
                </a:lnTo>
                <a:lnTo>
                  <a:pt x="991478" y="1230955"/>
                </a:lnTo>
                <a:lnTo>
                  <a:pt x="0" y="1230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0406946" y="3184076"/>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1209666" y="676275"/>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3-Software technique </a:t>
            </a:r>
          </a:p>
        </p:txBody>
      </p:sp>
      <p:sp>
        <p:nvSpPr>
          <p:cNvPr id="11" name="TextBox 11"/>
          <p:cNvSpPr txBox="1"/>
          <p:nvPr/>
        </p:nvSpPr>
        <p:spPr>
          <a:xfrm>
            <a:off x="1295853" y="5292802"/>
            <a:ext cx="1921328"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41989B"/>
                </a:solidFill>
                <a:latin typeface="Paytone One"/>
              </a:rPr>
              <a:t>Design</a:t>
            </a:r>
          </a:p>
        </p:txBody>
      </p:sp>
      <p:sp>
        <p:nvSpPr>
          <p:cNvPr id="12" name="TextBox 12"/>
          <p:cNvSpPr txBox="1"/>
          <p:nvPr/>
        </p:nvSpPr>
        <p:spPr>
          <a:xfrm>
            <a:off x="5599425" y="5335935"/>
            <a:ext cx="2609152" cy="637932"/>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D49694"/>
                </a:solidFill>
                <a:latin typeface="Paytone One"/>
              </a:rPr>
              <a:t>Front</a:t>
            </a:r>
            <a:r>
              <a:rPr lang="ar-EG" sz="3850" spc="23" dirty="0">
                <a:solidFill>
                  <a:srgbClr val="D49694"/>
                </a:solidFill>
                <a:latin typeface="Paytone One"/>
              </a:rPr>
              <a:t>-</a:t>
            </a:r>
            <a:r>
              <a:rPr lang="en-US" sz="3850" spc="23" dirty="0">
                <a:solidFill>
                  <a:srgbClr val="D49694"/>
                </a:solidFill>
                <a:latin typeface="Paytone One"/>
              </a:rPr>
              <a:t>End</a:t>
            </a:r>
          </a:p>
        </p:txBody>
      </p:sp>
      <p:sp>
        <p:nvSpPr>
          <p:cNvPr id="13" name="TextBox 13"/>
          <p:cNvSpPr txBox="1"/>
          <p:nvPr/>
        </p:nvSpPr>
        <p:spPr>
          <a:xfrm>
            <a:off x="10403993" y="5289752"/>
            <a:ext cx="2458471"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8B3030"/>
                </a:solidFill>
                <a:latin typeface="Paytone One"/>
              </a:rPr>
              <a:t>Back</a:t>
            </a:r>
            <a:r>
              <a:rPr lang="ar-EG" sz="3850" spc="23" dirty="0">
                <a:solidFill>
                  <a:srgbClr val="8B3030"/>
                </a:solidFill>
                <a:latin typeface="Paytone One"/>
              </a:rPr>
              <a:t>-</a:t>
            </a:r>
            <a:r>
              <a:rPr lang="en-US" sz="3850" spc="23" dirty="0">
                <a:solidFill>
                  <a:srgbClr val="8B3030"/>
                </a:solidFill>
                <a:latin typeface="Paytone One"/>
              </a:rPr>
              <a:t>End</a:t>
            </a:r>
          </a:p>
        </p:txBody>
      </p:sp>
      <p:sp>
        <p:nvSpPr>
          <p:cNvPr id="14" name="TextBox 14"/>
          <p:cNvSpPr txBox="1"/>
          <p:nvPr/>
        </p:nvSpPr>
        <p:spPr>
          <a:xfrm>
            <a:off x="791849" y="6389322"/>
            <a:ext cx="3450766" cy="1615827"/>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000000"/>
                </a:solidFill>
                <a:latin typeface="Sukar Bold"/>
                <a:cs typeface="Sukar Bold"/>
              </a:rPr>
              <a:t>We use </a:t>
            </a:r>
            <a:r>
              <a:rPr lang="en-US" sz="3000" spc="17" dirty="0">
                <a:solidFill>
                  <a:srgbClr val="D49694"/>
                </a:solidFill>
                <a:latin typeface="Sukar Bold"/>
              </a:rPr>
              <a:t>Adobe XD ​</a:t>
            </a:r>
            <a:endParaRPr lang="en-US" sz="3000" spc="17" dirty="0">
              <a:solidFill>
                <a:srgbClr val="D49694"/>
              </a:solidFill>
              <a:latin typeface="Sukar Bold"/>
              <a:cs typeface="Sukar Bold"/>
            </a:endParaRPr>
          </a:p>
          <a:p>
            <a:pPr algn="ctr">
              <a:lnSpc>
                <a:spcPts val="4196"/>
              </a:lnSpc>
              <a:spcBef>
                <a:spcPct val="0"/>
              </a:spcBef>
            </a:pPr>
            <a:r>
              <a:rPr lang="en-US" sz="3000" spc="17" dirty="0">
                <a:solidFill>
                  <a:srgbClr val="000000"/>
                </a:solidFill>
                <a:latin typeface="Sukar Bold"/>
                <a:cs typeface="Sukar Bold"/>
              </a:rPr>
              <a:t> For the design of the prototype</a:t>
            </a:r>
          </a:p>
        </p:txBody>
      </p:sp>
      <p:sp>
        <p:nvSpPr>
          <p:cNvPr id="15" name="TextBox 15"/>
          <p:cNvSpPr txBox="1"/>
          <p:nvPr/>
        </p:nvSpPr>
        <p:spPr>
          <a:xfrm>
            <a:off x="5381162" y="6367756"/>
            <a:ext cx="3644860" cy="2693045"/>
          </a:xfrm>
          <a:prstGeom prst="rect">
            <a:avLst/>
          </a:prstGeom>
        </p:spPr>
        <p:txBody>
          <a:bodyPr lIns="0" tIns="0" rIns="0" bIns="0" rtlCol="0" anchor="t">
            <a:spAutoFit/>
          </a:bodyPr>
          <a:lstStyle/>
          <a:p>
            <a:pPr algn="ctr">
              <a:lnSpc>
                <a:spcPts val="4196"/>
              </a:lnSpc>
              <a:spcBef>
                <a:spcPct val="0"/>
              </a:spcBef>
            </a:pPr>
            <a:r>
              <a:rPr lang="en-US" sz="3000" spc="17" dirty="0">
                <a:solidFill>
                  <a:srgbClr val="4C99A2"/>
                </a:solidFill>
                <a:latin typeface="Sukar Bold"/>
              </a:rPr>
              <a:t>FLUTTER </a:t>
            </a:r>
            <a:r>
              <a:rPr lang="en-US" sz="3000" spc="17" dirty="0">
                <a:solidFill>
                  <a:srgbClr val="000000"/>
                </a:solidFill>
                <a:latin typeface="Sukar Bold"/>
                <a:cs typeface="Sukar Bold"/>
              </a:rPr>
              <a:t>To create a basic application interface that interacts with the user</a:t>
            </a:r>
          </a:p>
        </p:txBody>
      </p:sp>
      <p:sp>
        <p:nvSpPr>
          <p:cNvPr id="16" name="TextBox 16"/>
          <p:cNvSpPr txBox="1"/>
          <p:nvPr/>
        </p:nvSpPr>
        <p:spPr>
          <a:xfrm>
            <a:off x="9798547" y="6367756"/>
            <a:ext cx="3682750" cy="2757743"/>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AFA08F"/>
                </a:solidFill>
                <a:latin typeface="Sukar Bold"/>
                <a:cs typeface="Sukar"/>
              </a:rPr>
              <a:t>FIREBASE WITH CLOUD FIRESTORE</a:t>
            </a:r>
            <a:r>
              <a:rPr lang="en-US" sz="3000" spc="17" dirty="0">
                <a:solidFill>
                  <a:srgbClr val="000000"/>
                </a:solidFill>
                <a:latin typeface="Sukar Bold"/>
                <a:cs typeface="Sukar"/>
              </a:rPr>
              <a:t> </a:t>
            </a:r>
            <a:endParaRPr lang="en-US" sz="3000" spc="17">
              <a:solidFill>
                <a:srgbClr val="000000"/>
              </a:solidFill>
              <a:latin typeface="Sukar Bold"/>
              <a:cs typeface="Sukar" panose="020B0604020202020204" charset="0"/>
            </a:endParaRPr>
          </a:p>
          <a:p>
            <a:pPr algn="ctr">
              <a:lnSpc>
                <a:spcPts val="4196"/>
              </a:lnSpc>
              <a:spcBef>
                <a:spcPct val="0"/>
              </a:spcBef>
            </a:pPr>
            <a:r>
              <a:rPr lang="en-US" sz="3000" dirty="0">
                <a:latin typeface="Sukar Bold"/>
                <a:cs typeface="Sukar"/>
              </a:rPr>
              <a:t>Use security rules to control access to data</a:t>
            </a:r>
            <a:endParaRPr lang="en-US" sz="3000" spc="17">
              <a:solidFill>
                <a:srgbClr val="000000"/>
              </a:solidFill>
              <a:latin typeface="Sukar Bold"/>
              <a:cs typeface="Sukar"/>
            </a:endParaRPr>
          </a:p>
          <a:p>
            <a:pPr algn="ctr">
              <a:lnSpc>
                <a:spcPts val="4196"/>
              </a:lnSpc>
              <a:spcBef>
                <a:spcPct val="0"/>
              </a:spcBef>
            </a:pPr>
            <a:r>
              <a:rPr lang="en-US" sz="2950" spc="17" dirty="0">
                <a:solidFill>
                  <a:srgbClr val="000000"/>
                </a:solidFill>
                <a:latin typeface="Sukar Bold"/>
                <a:cs typeface="Sukar Bold"/>
              </a:rPr>
              <a:t>​</a:t>
            </a:r>
          </a:p>
        </p:txBody>
      </p:sp>
      <p:sp>
        <p:nvSpPr>
          <p:cNvPr id="17" name="Freeform 17"/>
          <p:cNvSpPr/>
          <p:nvPr/>
        </p:nvSpPr>
        <p:spPr>
          <a:xfrm>
            <a:off x="10733036" y="3657477"/>
            <a:ext cx="1296187" cy="998064"/>
          </a:xfrm>
          <a:custGeom>
            <a:avLst/>
            <a:gdLst/>
            <a:ahLst/>
            <a:cxnLst/>
            <a:rect l="l" t="t" r="r" b="b"/>
            <a:pathLst>
              <a:path w="1296187" h="998064">
                <a:moveTo>
                  <a:pt x="0" y="0"/>
                </a:moveTo>
                <a:lnTo>
                  <a:pt x="1296187" y="0"/>
                </a:lnTo>
                <a:lnTo>
                  <a:pt x="1296187" y="998064"/>
                </a:lnTo>
                <a:lnTo>
                  <a:pt x="0" y="9980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9">
            <a:extLst>
              <a:ext uri="{FF2B5EF4-FFF2-40B4-BE49-F238E27FC236}">
                <a16:creationId xmlns:a16="http://schemas.microsoft.com/office/drawing/2014/main" id="{9B2B7ABC-8316-49EC-62E8-C0114EF2E478}"/>
              </a:ext>
            </a:extLst>
          </p:cNvPr>
          <p:cNvSpPr/>
          <p:nvPr/>
        </p:nvSpPr>
        <p:spPr>
          <a:xfrm>
            <a:off x="14946492" y="3163939"/>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dirty="0"/>
          </a:p>
        </p:txBody>
      </p:sp>
      <p:sp>
        <p:nvSpPr>
          <p:cNvPr id="19" name="TextBox 13">
            <a:extLst>
              <a:ext uri="{FF2B5EF4-FFF2-40B4-BE49-F238E27FC236}">
                <a16:creationId xmlns:a16="http://schemas.microsoft.com/office/drawing/2014/main" id="{5EDE9733-3780-665B-ADE1-999231247008}"/>
              </a:ext>
            </a:extLst>
          </p:cNvPr>
          <p:cNvSpPr txBox="1"/>
          <p:nvPr/>
        </p:nvSpPr>
        <p:spPr>
          <a:xfrm>
            <a:off x="14674069" y="5332884"/>
            <a:ext cx="2458471"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C4ABAB"/>
                </a:solidFill>
                <a:latin typeface="Paytone One"/>
              </a:rPr>
              <a:t>TOOLS</a:t>
            </a:r>
          </a:p>
        </p:txBody>
      </p:sp>
      <p:sp>
        <p:nvSpPr>
          <p:cNvPr id="20" name="TextBox 16">
            <a:extLst>
              <a:ext uri="{FF2B5EF4-FFF2-40B4-BE49-F238E27FC236}">
                <a16:creationId xmlns:a16="http://schemas.microsoft.com/office/drawing/2014/main" id="{798F80B0-33C8-B0E7-89FD-9AB725B2F9E1}"/>
              </a:ext>
            </a:extLst>
          </p:cNvPr>
          <p:cNvSpPr txBox="1"/>
          <p:nvPr/>
        </p:nvSpPr>
        <p:spPr>
          <a:xfrm>
            <a:off x="14154885" y="6238360"/>
            <a:ext cx="3510223" cy="3770263"/>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AFA08F"/>
                </a:solidFill>
                <a:latin typeface="Sukar Bold"/>
                <a:cs typeface="Sukar"/>
              </a:rPr>
              <a:t>GIT AND GITHUB</a:t>
            </a:r>
            <a:endParaRPr lang="en-US" sz="3000" spc="17" dirty="0">
              <a:solidFill>
                <a:srgbClr val="000000"/>
              </a:solidFill>
              <a:latin typeface="Sukar Bold"/>
              <a:cs typeface="Sukar" panose="020B0604020202020204" charset="0"/>
            </a:endParaRPr>
          </a:p>
          <a:p>
            <a:pPr algn="ctr">
              <a:lnSpc>
                <a:spcPts val="4196"/>
              </a:lnSpc>
              <a:spcBef>
                <a:spcPct val="0"/>
              </a:spcBef>
            </a:pPr>
            <a:r>
              <a:rPr lang="en-US" sz="3000" dirty="0">
                <a:latin typeface="Sukar Bold"/>
                <a:ea typeface="+mn-lt"/>
                <a:cs typeface="+mn-lt"/>
              </a:rPr>
              <a:t>Git tracks changes in code, while GitHub uses Git for collaborative development.</a:t>
            </a:r>
            <a:endParaRPr lang="en-US" dirty="0">
              <a:latin typeface="Sukar Bold"/>
              <a:cs typeface="Sukar Bold"/>
            </a:endParaRPr>
          </a:p>
          <a:p>
            <a:pPr algn="ctr">
              <a:lnSpc>
                <a:spcPts val="4196"/>
              </a:lnSpc>
              <a:spcBef>
                <a:spcPct val="0"/>
              </a:spcBef>
            </a:pPr>
            <a:r>
              <a:rPr lang="en-US" sz="2950" spc="17" dirty="0">
                <a:solidFill>
                  <a:srgbClr val="000000"/>
                </a:solidFill>
                <a:latin typeface="Sukar Bold"/>
                <a:cs typeface="Sukar Bold"/>
              </a:rPr>
              <a:t>​</a:t>
            </a:r>
          </a:p>
        </p:txBody>
      </p:sp>
      <p:sp>
        <p:nvSpPr>
          <p:cNvPr id="21" name="AutoShape 4">
            <a:extLst>
              <a:ext uri="{FF2B5EF4-FFF2-40B4-BE49-F238E27FC236}">
                <a16:creationId xmlns:a16="http://schemas.microsoft.com/office/drawing/2014/main" id="{328A7FA6-B7B6-4D07-4F29-E1486F6FD831}"/>
              </a:ext>
            </a:extLst>
          </p:cNvPr>
          <p:cNvSpPr/>
          <p:nvPr/>
        </p:nvSpPr>
        <p:spPr>
          <a:xfrm>
            <a:off x="11255383" y="6141672"/>
            <a:ext cx="763173" cy="0"/>
          </a:xfrm>
          <a:prstGeom prst="line">
            <a:avLst/>
          </a:prstGeom>
          <a:ln w="57150" cap="rnd">
            <a:solidFill>
              <a:srgbClr val="8B3030"/>
            </a:solidFill>
            <a:prstDash val="solid"/>
            <a:headEnd type="none" w="sm" len="sm"/>
            <a:tailEnd type="none" w="sm" len="sm"/>
          </a:ln>
        </p:spPr>
        <p:txBody>
          <a:bodyPr/>
          <a:lstStyle/>
          <a:p>
            <a:endParaRPr lang="en-US"/>
          </a:p>
        </p:txBody>
      </p:sp>
      <p:pic>
        <p:nvPicPr>
          <p:cNvPr id="23" name="Graphic 22" descr="Tools with solid fill">
            <a:extLst>
              <a:ext uri="{FF2B5EF4-FFF2-40B4-BE49-F238E27FC236}">
                <a16:creationId xmlns:a16="http://schemas.microsoft.com/office/drawing/2014/main" id="{BA612F70-AD48-971D-D32A-B44588138CB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366428" y="3629068"/>
            <a:ext cx="1108494" cy="1130060"/>
          </a:xfrm>
          <a:prstGeom prst="rect">
            <a:avLst/>
          </a:prstGeom>
        </p:spPr>
      </p:pic>
      <p:cxnSp>
        <p:nvCxnSpPr>
          <p:cNvPr id="24" name="Straight Arrow Connector 23">
            <a:extLst>
              <a:ext uri="{FF2B5EF4-FFF2-40B4-BE49-F238E27FC236}">
                <a16:creationId xmlns:a16="http://schemas.microsoft.com/office/drawing/2014/main" id="{B82DC203-122D-A362-6145-C54993477936}"/>
              </a:ext>
            </a:extLst>
          </p:cNvPr>
          <p:cNvCxnSpPr/>
          <p:nvPr/>
        </p:nvCxnSpPr>
        <p:spPr>
          <a:xfrm>
            <a:off x="15591890" y="6053548"/>
            <a:ext cx="785004" cy="8628"/>
          </a:xfrm>
          <a:prstGeom prst="straightConnector1">
            <a:avLst/>
          </a:prstGeom>
          <a:ln>
            <a:solidFill>
              <a:srgbClr val="B59E9E"/>
            </a:solidFill>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3169553" y="6498628"/>
            <a:ext cx="763173" cy="0"/>
          </a:xfrm>
          <a:prstGeom prst="line">
            <a:avLst/>
          </a:prstGeom>
          <a:ln w="57150" cap="rnd">
            <a:solidFill>
              <a:srgbClr val="8B3030"/>
            </a:solidFill>
            <a:prstDash val="solid"/>
            <a:headEnd type="none" w="sm" len="sm"/>
            <a:tailEnd type="none" w="sm" len="sm"/>
          </a:ln>
        </p:spPr>
        <p:txBody>
          <a:bodyPr/>
          <a:lstStyle/>
          <a:p>
            <a:endParaRPr lang="en-US"/>
          </a:p>
        </p:txBody>
      </p:sp>
      <p:sp>
        <p:nvSpPr>
          <p:cNvPr id="3" name="AutoShape 3"/>
          <p:cNvSpPr/>
          <p:nvPr/>
        </p:nvSpPr>
        <p:spPr>
          <a:xfrm>
            <a:off x="8748417" y="6470053"/>
            <a:ext cx="763173" cy="0"/>
          </a:xfrm>
          <a:prstGeom prst="line">
            <a:avLst/>
          </a:prstGeom>
          <a:ln w="57150" cap="rnd">
            <a:solidFill>
              <a:srgbClr val="41989B"/>
            </a:solidFill>
            <a:prstDash val="solid"/>
            <a:headEnd type="none" w="sm" len="sm"/>
            <a:tailEnd type="none" w="sm" len="sm"/>
          </a:ln>
        </p:spPr>
        <p:txBody>
          <a:bodyPr/>
          <a:lstStyle/>
          <a:p>
            <a:endParaRPr lang="en-US"/>
          </a:p>
        </p:txBody>
      </p:sp>
      <p:sp>
        <p:nvSpPr>
          <p:cNvPr id="4" name="AutoShape 4"/>
          <p:cNvSpPr/>
          <p:nvPr/>
        </p:nvSpPr>
        <p:spPr>
          <a:xfrm>
            <a:off x="14327281" y="6470053"/>
            <a:ext cx="763173" cy="0"/>
          </a:xfrm>
          <a:prstGeom prst="line">
            <a:avLst/>
          </a:prstGeom>
          <a:ln w="57150" cap="rnd">
            <a:solidFill>
              <a:srgbClr val="DBAAA8"/>
            </a:solidFill>
            <a:prstDash val="solid"/>
            <a:headEnd type="none" w="sm" len="sm"/>
            <a:tailEnd type="none" w="sm" len="sm"/>
          </a:ln>
        </p:spPr>
        <p:txBody>
          <a:bodyPr/>
          <a:lstStyle/>
          <a:p>
            <a:endParaRPr lang="en-US"/>
          </a:p>
        </p:txBody>
      </p:sp>
      <p:sp>
        <p:nvSpPr>
          <p:cNvPr id="5" name="Freeform 5"/>
          <p:cNvSpPr/>
          <p:nvPr/>
        </p:nvSpPr>
        <p:spPr>
          <a:xfrm>
            <a:off x="13734684"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576956"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953983" y="3829182"/>
            <a:ext cx="1271159" cy="1155166"/>
          </a:xfrm>
          <a:custGeom>
            <a:avLst/>
            <a:gdLst/>
            <a:ahLst/>
            <a:cxnLst/>
            <a:rect l="l" t="t" r="r" b="b"/>
            <a:pathLst>
              <a:path w="1271159" h="1155166">
                <a:moveTo>
                  <a:pt x="0" y="0"/>
                </a:moveTo>
                <a:lnTo>
                  <a:pt x="1271160" y="0"/>
                </a:lnTo>
                <a:lnTo>
                  <a:pt x="1271160" y="1155166"/>
                </a:lnTo>
                <a:lnTo>
                  <a:pt x="0" y="11551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4257632" y="3981537"/>
            <a:ext cx="902471" cy="902471"/>
          </a:xfrm>
          <a:custGeom>
            <a:avLst/>
            <a:gdLst/>
            <a:ahLst/>
            <a:cxnLst/>
            <a:rect l="l" t="t" r="r" b="b"/>
            <a:pathLst>
              <a:path w="902471" h="902471">
                <a:moveTo>
                  <a:pt x="0" y="0"/>
                </a:moveTo>
                <a:lnTo>
                  <a:pt x="902471" y="0"/>
                </a:lnTo>
                <a:lnTo>
                  <a:pt x="902471" y="902471"/>
                </a:lnTo>
                <a:lnTo>
                  <a:pt x="0" y="9024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1209666" y="676275"/>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4-Source of data </a:t>
            </a:r>
          </a:p>
        </p:txBody>
      </p:sp>
      <p:sp>
        <p:nvSpPr>
          <p:cNvPr id="12" name="TextBox 12"/>
          <p:cNvSpPr txBox="1"/>
          <p:nvPr/>
        </p:nvSpPr>
        <p:spPr>
          <a:xfrm>
            <a:off x="1728833" y="5513353"/>
            <a:ext cx="3853408"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8B3030"/>
                </a:solidFill>
                <a:latin typeface="Paytone One"/>
              </a:rPr>
              <a:t>Web Scraping</a:t>
            </a:r>
          </a:p>
        </p:txBody>
      </p:sp>
      <p:sp>
        <p:nvSpPr>
          <p:cNvPr id="13" name="TextBox 13"/>
          <p:cNvSpPr txBox="1"/>
          <p:nvPr/>
        </p:nvSpPr>
        <p:spPr>
          <a:xfrm>
            <a:off x="7771963" y="5491787"/>
            <a:ext cx="2334320"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41989B"/>
                </a:solidFill>
                <a:latin typeface="Paytone One"/>
              </a:rPr>
              <a:t>Dataset</a:t>
            </a:r>
          </a:p>
        </p:txBody>
      </p:sp>
      <p:sp>
        <p:nvSpPr>
          <p:cNvPr id="14" name="TextBox 14"/>
          <p:cNvSpPr txBox="1"/>
          <p:nvPr/>
        </p:nvSpPr>
        <p:spPr>
          <a:xfrm>
            <a:off x="13315290" y="5488736"/>
            <a:ext cx="2667091" cy="639470"/>
          </a:xfrm>
          <a:prstGeom prst="rect">
            <a:avLst/>
          </a:prstGeom>
          <a:effectLst>
            <a:outerShdw blurRad="63500" dist="38100" dir="2700000">
              <a:srgbClr val="000000">
                <a:alpha val="15000"/>
              </a:srgbClr>
            </a:outerShdw>
          </a:effectLst>
        </p:spPr>
        <p:txBody>
          <a:bodyPr wrap="square" lIns="0" tIns="0" rIns="0" bIns="0" rtlCol="0" anchor="t">
            <a:spAutoFit/>
          </a:bodyPr>
          <a:lstStyle/>
          <a:p>
            <a:pPr algn="ctr">
              <a:lnSpc>
                <a:spcPts val="5437"/>
              </a:lnSpc>
              <a:spcBef>
                <a:spcPct val="0"/>
              </a:spcBef>
            </a:pPr>
            <a:r>
              <a:rPr lang="en-US" sz="3850" spc="23" dirty="0">
                <a:solidFill>
                  <a:srgbClr val="DBAAA8"/>
                </a:solidFill>
                <a:latin typeface="Paytone One"/>
              </a:rPr>
              <a:t>Database</a:t>
            </a:r>
          </a:p>
        </p:txBody>
      </p:sp>
      <p:sp>
        <p:nvSpPr>
          <p:cNvPr id="15" name="TextBox 15"/>
          <p:cNvSpPr txBox="1"/>
          <p:nvPr/>
        </p:nvSpPr>
        <p:spPr>
          <a:xfrm>
            <a:off x="1728709" y="6717703"/>
            <a:ext cx="3644860" cy="2076521"/>
          </a:xfrm>
          <a:prstGeom prst="rect">
            <a:avLst/>
          </a:prstGeom>
        </p:spPr>
        <p:txBody>
          <a:bodyPr lIns="0" tIns="0" rIns="0" bIns="0" rtlCol="0" anchor="t">
            <a:spAutoFit/>
          </a:bodyPr>
          <a:lstStyle/>
          <a:p>
            <a:pPr algn="ctr">
              <a:lnSpc>
                <a:spcPts val="4196"/>
              </a:lnSpc>
              <a:spcBef>
                <a:spcPct val="0"/>
              </a:spcBef>
            </a:pPr>
            <a:r>
              <a:rPr lang="en-US" sz="2997" spc="17" dirty="0">
                <a:solidFill>
                  <a:srgbClr val="000000"/>
                </a:solidFill>
                <a:latin typeface="Sukar"/>
              </a:rPr>
              <a:t>Web scraping involves extracting data from websites for</a:t>
            </a:r>
            <a:r>
              <a:rPr lang="en-US" sz="2997" spc="17" dirty="0">
                <a:solidFill>
                  <a:srgbClr val="AFA08F"/>
                </a:solidFill>
                <a:latin typeface="Sukar"/>
              </a:rPr>
              <a:t> content integration</a:t>
            </a:r>
          </a:p>
        </p:txBody>
      </p:sp>
      <p:sp>
        <p:nvSpPr>
          <p:cNvPr id="16" name="TextBox 16"/>
          <p:cNvSpPr txBox="1"/>
          <p:nvPr/>
        </p:nvSpPr>
        <p:spPr>
          <a:xfrm>
            <a:off x="7052991" y="6717703"/>
            <a:ext cx="4182018" cy="2600396"/>
          </a:xfrm>
          <a:prstGeom prst="rect">
            <a:avLst/>
          </a:prstGeom>
        </p:spPr>
        <p:txBody>
          <a:bodyPr lIns="0" tIns="0" rIns="0" bIns="0" rtlCol="0" anchor="t">
            <a:spAutoFit/>
          </a:bodyPr>
          <a:lstStyle/>
          <a:p>
            <a:pPr algn="ctr">
              <a:lnSpc>
                <a:spcPts val="4196"/>
              </a:lnSpc>
              <a:spcBef>
                <a:spcPct val="0"/>
              </a:spcBef>
            </a:pPr>
            <a:r>
              <a:rPr lang="en-US" sz="2997" spc="17" dirty="0">
                <a:solidFill>
                  <a:srgbClr val="000000"/>
                </a:solidFill>
                <a:latin typeface="Sukar"/>
              </a:rPr>
              <a:t>organizations and research institutions provide publicly available </a:t>
            </a:r>
            <a:r>
              <a:rPr lang="en-US" sz="2997" spc="17" dirty="0">
                <a:solidFill>
                  <a:srgbClr val="D49694"/>
                </a:solidFill>
                <a:latin typeface="Sukar Bold"/>
              </a:rPr>
              <a:t>image datasets </a:t>
            </a:r>
            <a:r>
              <a:rPr lang="en-US" sz="2997" spc="17" dirty="0">
                <a:solidFill>
                  <a:srgbClr val="000000"/>
                </a:solidFill>
                <a:latin typeface="Sukar"/>
              </a:rPr>
              <a:t>for pet image detection</a:t>
            </a:r>
          </a:p>
        </p:txBody>
      </p:sp>
      <p:sp>
        <p:nvSpPr>
          <p:cNvPr id="17" name="TextBox 17"/>
          <p:cNvSpPr txBox="1"/>
          <p:nvPr/>
        </p:nvSpPr>
        <p:spPr>
          <a:xfrm>
            <a:off x="12633219" y="6717703"/>
            <a:ext cx="4372863" cy="2693045"/>
          </a:xfrm>
          <a:prstGeom prst="rect">
            <a:avLst/>
          </a:prstGeom>
        </p:spPr>
        <p:txBody>
          <a:bodyPr lIns="0" tIns="0" rIns="0" bIns="0" rtlCol="0" anchor="t">
            <a:spAutoFit/>
          </a:bodyPr>
          <a:lstStyle/>
          <a:p>
            <a:pPr algn="ctr">
              <a:lnSpc>
                <a:spcPts val="4196"/>
              </a:lnSpc>
              <a:spcBef>
                <a:spcPct val="0"/>
              </a:spcBef>
            </a:pPr>
            <a:r>
              <a:rPr lang="en-US" sz="3000" spc="17" dirty="0">
                <a:solidFill>
                  <a:srgbClr val="AFA08F"/>
                </a:solidFill>
                <a:latin typeface="Sukar"/>
                <a:cs typeface="Sukar"/>
              </a:rPr>
              <a:t> </a:t>
            </a:r>
            <a:r>
              <a:rPr lang="en-US" sz="3000" spc="17" dirty="0">
                <a:solidFill>
                  <a:srgbClr val="AFA08F"/>
                </a:solidFill>
                <a:latin typeface="Sukar Bold"/>
                <a:cs typeface="Sukar"/>
              </a:rPr>
              <a:t>CLOUD FIRESTORE</a:t>
            </a:r>
          </a:p>
          <a:p>
            <a:pPr algn="ctr">
              <a:lnSpc>
                <a:spcPts val="4196"/>
              </a:lnSpc>
              <a:spcBef>
                <a:spcPct val="0"/>
              </a:spcBef>
            </a:pPr>
            <a:r>
              <a:rPr lang="en-US" sz="3000" dirty="0">
                <a:latin typeface="Sukar" panose="020B0604020202020204" charset="0"/>
                <a:cs typeface="Sukar" panose="020B0604020202020204" charset="0"/>
              </a:rPr>
              <a:t>offers a scalable, NoSQL database for storing and syncing data in real-time</a:t>
            </a:r>
            <a:endParaRPr lang="en-US" sz="3000" spc="17" dirty="0">
              <a:solidFill>
                <a:srgbClr val="000000"/>
              </a:solidFill>
              <a:latin typeface="Sukar" panose="020B0604020202020204" charset="0"/>
              <a:cs typeface="Sukar" panose="020B0604020202020204" charset="0"/>
            </a:endParaRPr>
          </a:p>
          <a:p>
            <a:pPr algn="ctr">
              <a:lnSpc>
                <a:spcPts val="4196"/>
              </a:lnSpc>
              <a:spcBef>
                <a:spcPct val="0"/>
              </a:spcBef>
            </a:pPr>
            <a:r>
              <a:rPr lang="en-US" sz="2997" spc="17" dirty="0">
                <a:solidFill>
                  <a:srgbClr val="000000"/>
                </a:solidFill>
                <a:latin typeface="Sukar"/>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D7D9925-C99C-FEB8-F50B-16A392C3AE0A}"/>
              </a:ext>
            </a:extLst>
          </p:cNvPr>
          <p:cNvGrpSpPr/>
          <p:nvPr/>
        </p:nvGrpSpPr>
        <p:grpSpPr>
          <a:xfrm>
            <a:off x="2657466" y="287012"/>
            <a:ext cx="1948366" cy="1959424"/>
            <a:chOff x="8155820" y="3403203"/>
            <a:chExt cx="1948366" cy="1959424"/>
          </a:xfrm>
        </p:grpSpPr>
        <p:sp>
          <p:nvSpPr>
            <p:cNvPr id="6" name="Freeform 6">
              <a:extLst>
                <a:ext uri="{FF2B5EF4-FFF2-40B4-BE49-F238E27FC236}">
                  <a16:creationId xmlns:a16="http://schemas.microsoft.com/office/drawing/2014/main" id="{E2FC77A6-B239-8EB6-A14D-EDC06B2A43C7}"/>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40B56CC-2853-4F1B-8F88-74C00E8A8A6F}"/>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F4B3A85C-6186-ED97-3B32-58A43C41E418}"/>
              </a:ext>
            </a:extLst>
          </p:cNvPr>
          <p:cNvSpPr txBox="1"/>
          <p:nvPr/>
        </p:nvSpPr>
        <p:spPr>
          <a:xfrm>
            <a:off x="-228600" y="515268"/>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C5F7F832-1D8F-DA03-CC19-91674A54BE77}"/>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200272A0-E20A-50D2-6ACE-C13A9EF5C958}"/>
              </a:ext>
            </a:extLst>
          </p:cNvPr>
          <p:cNvSpPr txBox="1"/>
          <p:nvPr/>
        </p:nvSpPr>
        <p:spPr>
          <a:xfrm>
            <a:off x="2687129" y="4000500"/>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a:t>
            </a:r>
          </a:p>
          <a:p>
            <a:pPr algn="ctr" fontAlgn="base"/>
            <a:endParaRPr lang="en-US" sz="4000" b="1" dirty="0">
              <a:solidFill>
                <a:srgbClr val="DFB0B0"/>
              </a:solidFill>
              <a:latin typeface="Fantastic "/>
              <a:cs typeface="Cascadia Code" panose="020B0609020000020004" pitchFamily="49" charset="0"/>
            </a:endParaRPr>
          </a:p>
        </p:txBody>
      </p:sp>
      <p:sp>
        <p:nvSpPr>
          <p:cNvPr id="4" name="TextBox 14">
            <a:extLst>
              <a:ext uri="{FF2B5EF4-FFF2-40B4-BE49-F238E27FC236}">
                <a16:creationId xmlns:a16="http://schemas.microsoft.com/office/drawing/2014/main" id="{8486FC22-F80C-287C-0277-59E044A2E27B}"/>
              </a:ext>
            </a:extLst>
          </p:cNvPr>
          <p:cNvSpPr txBox="1"/>
          <p:nvPr/>
        </p:nvSpPr>
        <p:spPr>
          <a:xfrm>
            <a:off x="1748469" y="5143500"/>
            <a:ext cx="14891834" cy="3231654"/>
          </a:xfrm>
          <a:prstGeom prst="rect">
            <a:avLst/>
          </a:prstGeom>
        </p:spPr>
        <p:txBody>
          <a:bodyPr wrap="square" lIns="0" tIns="0" rIns="0" bIns="0" rtlCol="0" anchor="t">
            <a:spAutoFit/>
          </a:bodyPr>
          <a:lstStyle/>
          <a:p>
            <a:pPr algn="ctr">
              <a:lnSpc>
                <a:spcPts val="4196"/>
              </a:lnSpc>
              <a:spcBef>
                <a:spcPct val="0"/>
              </a:spcBef>
            </a:pPr>
            <a:r>
              <a:rPr lang="en-US" sz="3000" b="1" dirty="0">
                <a:latin typeface="Sukar" panose="020B0604020202020204" charset="0"/>
                <a:cs typeface="Sukar" panose="020B0604020202020204" charset="0"/>
              </a:rPr>
              <a:t>The VGG Oxford Pet III-T Dataset is a 37-category pet dataset containing roughly 200 images for each class, </a:t>
            </a:r>
            <a:r>
              <a:rPr lang="en-US" sz="3000" b="1" dirty="0">
                <a:solidFill>
                  <a:srgbClr val="41989B"/>
                </a:solidFill>
                <a:latin typeface="Sukar" panose="020B0604020202020204" charset="0"/>
                <a:cs typeface="Sukar" panose="020B0604020202020204" charset="0"/>
              </a:rPr>
              <a:t>totally 7,400 images </a:t>
            </a:r>
            <a:r>
              <a:rPr lang="en-US" sz="3000" b="1" dirty="0">
                <a:latin typeface="Sukar" panose="020B0604020202020204" charset="0"/>
                <a:cs typeface="Sukar" panose="020B0604020202020204" charset="0"/>
              </a:rPr>
              <a:t>including both cats and dogs. The images exhibit significant variations in scale, pose, and lighting, making the dataset suitable for various computer vision tasks such as image classification, object detection, and segmentation. Each image in the dataset is annotated with a breed label and a ground truth segmentation mask, which provides pixel-level information about the pets in the images</a:t>
            </a:r>
            <a:endParaRPr lang="en-US" sz="3000" b="1" spc="17" dirty="0">
              <a:solidFill>
                <a:srgbClr val="000000"/>
              </a:solidFill>
              <a:latin typeface="Sukar" panose="020B0604020202020204" charset="0"/>
              <a:cs typeface="Sukar" panose="020B0604020202020204"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892717" y="2256906"/>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a:t>
            </a:r>
          </a:p>
        </p:txBody>
      </p:sp>
    </p:spTree>
    <p:extLst>
      <p:ext uri="{BB962C8B-B14F-4D97-AF65-F5344CB8AC3E}">
        <p14:creationId xmlns:p14="http://schemas.microsoft.com/office/powerpoint/2010/main" val="176148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685800" y="1664392"/>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 photos</a:t>
            </a:r>
          </a:p>
          <a:p>
            <a:pPr algn="ctr" fontAlgn="base"/>
            <a:endParaRPr lang="en-US" sz="4000" b="1" dirty="0">
              <a:solidFill>
                <a:srgbClr val="DFB0B0"/>
              </a:solidFill>
              <a:latin typeface="Fantastic "/>
              <a:cs typeface="Cascadia Code" panose="020B0609020000020004" pitchFamily="49"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685800" y="19050"/>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detection.cont</a:t>
            </a:r>
          </a:p>
        </p:txBody>
      </p:sp>
      <p:pic>
        <p:nvPicPr>
          <p:cNvPr id="4" name="Picture 3" descr="A screenshot of a computer&#10;&#10;Description automatically generated">
            <a:extLst>
              <a:ext uri="{FF2B5EF4-FFF2-40B4-BE49-F238E27FC236}">
                <a16:creationId xmlns:a16="http://schemas.microsoft.com/office/drawing/2014/main" id="{E3FD39AE-A2E9-7558-B71E-11C93E3C584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85800" y="2476500"/>
            <a:ext cx="16764000" cy="7239000"/>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137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685800" y="1664392"/>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 photos</a:t>
            </a:r>
          </a:p>
          <a:p>
            <a:pPr algn="ctr" fontAlgn="base"/>
            <a:endParaRPr lang="en-US" sz="4000" b="1" dirty="0">
              <a:solidFill>
                <a:srgbClr val="DFB0B0"/>
              </a:solidFill>
              <a:latin typeface="Fantastic "/>
              <a:cs typeface="Cascadia Code" panose="020B0609020000020004" pitchFamily="49"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685800" y="19050"/>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 cont.</a:t>
            </a:r>
          </a:p>
        </p:txBody>
      </p:sp>
      <p:pic>
        <p:nvPicPr>
          <p:cNvPr id="2" name="Picture 1">
            <a:extLst>
              <a:ext uri="{FF2B5EF4-FFF2-40B4-BE49-F238E27FC236}">
                <a16:creationId xmlns:a16="http://schemas.microsoft.com/office/drawing/2014/main" id="{2260A6EF-870D-DD11-E087-0A2F33001118}"/>
              </a:ext>
            </a:extLst>
          </p:cNvPr>
          <p:cNvPicPr>
            <a:picLocks noChangeAspect="1"/>
          </p:cNvPicPr>
          <p:nvPr/>
        </p:nvPicPr>
        <p:blipFill rotWithShape="1">
          <a:blip r:embed="rId2"/>
          <a:srcRect t="1" b="1049"/>
          <a:stretch/>
        </p:blipFill>
        <p:spPr>
          <a:xfrm>
            <a:off x="685800" y="2552700"/>
            <a:ext cx="16916400" cy="7239000"/>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4979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982088">
            <a:off x="4435072" y="-1537893"/>
            <a:ext cx="10198906" cy="11467893"/>
          </a:xfrm>
          <a:custGeom>
            <a:avLst/>
            <a:gdLst/>
            <a:ahLst/>
            <a:cxnLst/>
            <a:rect l="l" t="t" r="r" b="b"/>
            <a:pathLst>
              <a:path w="12169137" h="12945890">
                <a:moveTo>
                  <a:pt x="0" y="0"/>
                </a:moveTo>
                <a:lnTo>
                  <a:pt x="12169136" y="0"/>
                </a:lnTo>
                <a:lnTo>
                  <a:pt x="12169136" y="12945890"/>
                </a:lnTo>
                <a:lnTo>
                  <a:pt x="0" y="12945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87867" y="952500"/>
            <a:ext cx="14917553" cy="2949959"/>
          </a:xfrm>
          <a:prstGeom prst="rect">
            <a:avLst/>
          </a:prstGeom>
          <a:effectLst>
            <a:outerShdw blurRad="63500" dist="38100" dir="2700000">
              <a:srgbClr val="000000">
                <a:alpha val="35000"/>
              </a:srgbClr>
            </a:outerShdw>
          </a:effectLst>
        </p:spPr>
        <p:txBody>
          <a:bodyPr lIns="0" tIns="0" rIns="0" bIns="0" rtlCol="0" anchor="t">
            <a:spAutoFit/>
          </a:bodyPr>
          <a:lstStyle/>
          <a:p>
            <a:pPr algn="ctr">
              <a:lnSpc>
                <a:spcPts val="24242"/>
              </a:lnSpc>
            </a:pPr>
            <a:r>
              <a:rPr lang="en-US" sz="17315" dirty="0">
                <a:solidFill>
                  <a:srgbClr val="41989B"/>
                </a:solidFill>
                <a:latin typeface="Paytone One"/>
              </a:rPr>
              <a:t>Introduction </a:t>
            </a:r>
          </a:p>
        </p:txBody>
      </p:sp>
      <p:sp>
        <p:nvSpPr>
          <p:cNvPr id="4" name="TextBox 4"/>
          <p:cNvSpPr txBox="1"/>
          <p:nvPr/>
        </p:nvSpPr>
        <p:spPr>
          <a:xfrm>
            <a:off x="2971800" y="4196053"/>
            <a:ext cx="13422085" cy="2589170"/>
          </a:xfrm>
          <a:prstGeom prst="rect">
            <a:avLst/>
          </a:prstGeom>
        </p:spPr>
        <p:txBody>
          <a:bodyPr wrap="square" lIns="0" tIns="0" rIns="0" bIns="0" rtlCol="0" anchor="t">
            <a:spAutoFit/>
          </a:bodyPr>
          <a:lstStyle/>
          <a:p>
            <a:pPr algn="ctr">
              <a:lnSpc>
                <a:spcPts val="5040"/>
              </a:lnSpc>
              <a:spcBef>
                <a:spcPct val="0"/>
              </a:spcBef>
            </a:pPr>
            <a:r>
              <a:rPr lang="en-US" sz="4800" b="0" i="0" dirty="0">
                <a:effectLst/>
                <a:latin typeface="Sukar" panose="020B0604020202020204" charset="0"/>
                <a:cs typeface="Sukar" panose="020B0604020202020204" charset="0"/>
              </a:rPr>
              <a:t>In a world where pets are family, meet the Yuna Pet App. Seamlessly understanding and organizing pet care. Welcome to a smarter, simpler way to nurture your pet's well-being.</a:t>
            </a:r>
            <a:endParaRPr lang="en-US" sz="4800" dirty="0">
              <a:latin typeface="Sukar" panose="020B0604020202020204" charset="0"/>
              <a:cs typeface="Sukar"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EE0AF34C-12DB-0161-1C92-3434B5AF5B7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FA0643B-2A1B-525C-7497-2C2F9F47B51D}"/>
              </a:ext>
            </a:extLst>
          </p:cNvPr>
          <p:cNvGrpSpPr/>
          <p:nvPr/>
        </p:nvGrpSpPr>
        <p:grpSpPr>
          <a:xfrm>
            <a:off x="2505066" y="369987"/>
            <a:ext cx="1948366" cy="1959424"/>
            <a:chOff x="8155820" y="3403203"/>
            <a:chExt cx="1948366" cy="1959424"/>
          </a:xfrm>
        </p:grpSpPr>
        <p:sp>
          <p:nvSpPr>
            <p:cNvPr id="6" name="Freeform 6">
              <a:extLst>
                <a:ext uri="{FF2B5EF4-FFF2-40B4-BE49-F238E27FC236}">
                  <a16:creationId xmlns:a16="http://schemas.microsoft.com/office/drawing/2014/main" id="{D272F1A4-3844-F2AD-DCD5-5CBA467D2A4C}"/>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4A43BC0-B25D-CC27-1B4A-9C7E811DC45C}"/>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C5874BBE-3227-FB6A-EF5C-B40293AD10E2}"/>
              </a:ext>
            </a:extLst>
          </p:cNvPr>
          <p:cNvSpPr txBox="1"/>
          <p:nvPr/>
        </p:nvSpPr>
        <p:spPr>
          <a:xfrm>
            <a:off x="-381000" y="598243"/>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6A395197-3F2C-982B-8833-73160AE72EB7}"/>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072E64B4-CA3C-4180-D42E-50A3AE574160}"/>
              </a:ext>
            </a:extLst>
          </p:cNvPr>
          <p:cNvSpPr txBox="1"/>
          <p:nvPr/>
        </p:nvSpPr>
        <p:spPr>
          <a:xfrm>
            <a:off x="5910786" y="3968671"/>
            <a:ext cx="5867400"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a:t>
            </a:r>
            <a:endParaRPr lang="en-US" sz="3883" b="1" spc="23" dirty="0">
              <a:solidFill>
                <a:srgbClr val="DFB0B0"/>
              </a:solidFill>
              <a:latin typeface="Fantastic "/>
            </a:endParaRPr>
          </a:p>
        </p:txBody>
      </p:sp>
      <p:sp>
        <p:nvSpPr>
          <p:cNvPr id="4" name="TextBox 14">
            <a:extLst>
              <a:ext uri="{FF2B5EF4-FFF2-40B4-BE49-F238E27FC236}">
                <a16:creationId xmlns:a16="http://schemas.microsoft.com/office/drawing/2014/main" id="{EF21A72A-A9C2-AB0C-A43A-162F4F28380F}"/>
              </a:ext>
            </a:extLst>
          </p:cNvPr>
          <p:cNvSpPr txBox="1"/>
          <p:nvPr/>
        </p:nvSpPr>
        <p:spPr>
          <a:xfrm>
            <a:off x="1143000" y="5139226"/>
            <a:ext cx="16487080" cy="2693045"/>
          </a:xfrm>
          <a:prstGeom prst="rect">
            <a:avLst/>
          </a:prstGeom>
        </p:spPr>
        <p:txBody>
          <a:bodyPr wrap="square" lIns="0" tIns="0" rIns="0" bIns="0" rtlCol="0" anchor="t">
            <a:spAutoFit/>
          </a:bodyPr>
          <a:lstStyle/>
          <a:p>
            <a:pPr algn="ctr">
              <a:lnSpc>
                <a:spcPts val="4196"/>
              </a:lnSpc>
              <a:spcBef>
                <a:spcPct val="0"/>
              </a:spcBef>
            </a:pPr>
            <a:r>
              <a:rPr lang="en-US" sz="3000" dirty="0">
                <a:latin typeface="Sukar Bold"/>
                <a:cs typeface="Sukar Bold"/>
              </a:rPr>
              <a:t>we found a data set that contained 3 diseases and another that contained 4 diseases. Therefore, we combined the two so that we could work on a larger number of diseases . These diseases are Bacterial dermatosis, Fungal infections, and Hypersensitivity allergic dermatosis. And healthy, keratosis, nasal discharge, and skin lesions, and the result of the merging became the data that we are working on, </a:t>
            </a:r>
            <a:r>
              <a:rPr lang="en-US" sz="3000" dirty="0">
                <a:solidFill>
                  <a:srgbClr val="41989B"/>
                </a:solidFill>
                <a:latin typeface="Sukar Bold"/>
                <a:ea typeface="+mn-lt"/>
                <a:cs typeface="+mn-lt"/>
              </a:rPr>
              <a:t>about15,532</a:t>
            </a:r>
            <a:r>
              <a:rPr lang="en-US" sz="3000" dirty="0">
                <a:solidFill>
                  <a:srgbClr val="41989B"/>
                </a:solidFill>
                <a:latin typeface="Sukar Bold"/>
                <a:cs typeface="Calibri"/>
              </a:rPr>
              <a:t> images .</a:t>
            </a:r>
            <a:r>
              <a:rPr lang="en-US" sz="3000" dirty="0">
                <a:latin typeface="Sukar Bold"/>
                <a:cs typeface="Sukar Bold"/>
              </a:rPr>
              <a:t> </a:t>
            </a:r>
            <a:endParaRPr lang="en-US" sz="3000" b="1" spc="17" dirty="0">
              <a:solidFill>
                <a:srgbClr val="41989B"/>
              </a:solidFill>
              <a:latin typeface="Sukar Bold"/>
              <a:cs typeface="Sukar Bold"/>
            </a:endParaRPr>
          </a:p>
        </p:txBody>
      </p:sp>
      <p:sp>
        <p:nvSpPr>
          <p:cNvPr id="5" name="TextBox 11">
            <a:extLst>
              <a:ext uri="{FF2B5EF4-FFF2-40B4-BE49-F238E27FC236}">
                <a16:creationId xmlns:a16="http://schemas.microsoft.com/office/drawing/2014/main" id="{810E022D-86A2-6770-055E-A5E5A4133F6A}"/>
              </a:ext>
            </a:extLst>
          </p:cNvPr>
          <p:cNvSpPr txBox="1"/>
          <p:nvPr/>
        </p:nvSpPr>
        <p:spPr>
          <a:xfrm>
            <a:off x="674958" y="2335614"/>
            <a:ext cx="11146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a:t>
            </a:r>
          </a:p>
        </p:txBody>
      </p:sp>
    </p:spTree>
    <p:extLst>
      <p:ext uri="{BB962C8B-B14F-4D97-AF65-F5344CB8AC3E}">
        <p14:creationId xmlns:p14="http://schemas.microsoft.com/office/powerpoint/2010/main" val="3887319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 cont.</a:t>
            </a:r>
          </a:p>
        </p:txBody>
      </p:sp>
      <p:pic>
        <p:nvPicPr>
          <p:cNvPr id="6" name="Picture 5" descr="A screenshot of a computer">
            <a:extLst>
              <a:ext uri="{FF2B5EF4-FFF2-40B4-BE49-F238E27FC236}">
                <a16:creationId xmlns:a16="http://schemas.microsoft.com/office/drawing/2014/main" id="{05090B06-6959-B824-A9F1-3D27A731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476500"/>
            <a:ext cx="16383000" cy="7467599"/>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307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 cont.</a:t>
            </a:r>
          </a:p>
        </p:txBody>
      </p:sp>
      <p:pic>
        <p:nvPicPr>
          <p:cNvPr id="8" name="Picture 7" descr="A collage of images of skin diseases&#10;&#10;Description automatically generated">
            <a:extLst>
              <a:ext uri="{FF2B5EF4-FFF2-40B4-BE49-F238E27FC236}">
                <a16:creationId xmlns:a16="http://schemas.microsoft.com/office/drawing/2014/main" id="{82C48106-6DD6-9B3F-7A95-9F6EFA35A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2586037"/>
            <a:ext cx="16725900" cy="7205663"/>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3824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3EEB3025-891D-B09D-FE7E-075AF7E68DA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2EBC52C-387B-6F5A-E22C-D9638E702DE6}"/>
              </a:ext>
            </a:extLst>
          </p:cNvPr>
          <p:cNvGrpSpPr/>
          <p:nvPr/>
        </p:nvGrpSpPr>
        <p:grpSpPr>
          <a:xfrm>
            <a:off x="2505066" y="369987"/>
            <a:ext cx="1948366" cy="1959424"/>
            <a:chOff x="8155820" y="3403203"/>
            <a:chExt cx="1948366" cy="1959424"/>
          </a:xfrm>
        </p:grpSpPr>
        <p:sp>
          <p:nvSpPr>
            <p:cNvPr id="6" name="Freeform 6">
              <a:extLst>
                <a:ext uri="{FF2B5EF4-FFF2-40B4-BE49-F238E27FC236}">
                  <a16:creationId xmlns:a16="http://schemas.microsoft.com/office/drawing/2014/main" id="{BE4EE54D-751C-2375-EC69-9185D2786470}"/>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2B3992B1-8D67-10EC-FCFF-C8D7520BEC1D}"/>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B8065F03-85E5-7ED0-6057-5FB8BFA77CB3}"/>
              </a:ext>
            </a:extLst>
          </p:cNvPr>
          <p:cNvSpPr txBox="1"/>
          <p:nvPr/>
        </p:nvSpPr>
        <p:spPr>
          <a:xfrm>
            <a:off x="-381000" y="598243"/>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47821E32-D0EB-6EE2-25E1-327A34542038}"/>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08FEEFD2-D120-562B-5307-912662CEE5F4}"/>
              </a:ext>
            </a:extLst>
          </p:cNvPr>
          <p:cNvSpPr txBox="1"/>
          <p:nvPr/>
        </p:nvSpPr>
        <p:spPr>
          <a:xfrm>
            <a:off x="5067300" y="3927828"/>
            <a:ext cx="8153400"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a:t>
            </a:r>
            <a:endParaRPr lang="en-US" sz="3883" b="1" spc="23" dirty="0">
              <a:solidFill>
                <a:srgbClr val="DFB0B0"/>
              </a:solidFill>
              <a:latin typeface="Fantastic "/>
            </a:endParaRPr>
          </a:p>
        </p:txBody>
      </p:sp>
      <p:sp>
        <p:nvSpPr>
          <p:cNvPr id="4" name="TextBox 14">
            <a:extLst>
              <a:ext uri="{FF2B5EF4-FFF2-40B4-BE49-F238E27FC236}">
                <a16:creationId xmlns:a16="http://schemas.microsoft.com/office/drawing/2014/main" id="{57BC9221-4E87-6A4E-3D6A-403551367D19}"/>
              </a:ext>
            </a:extLst>
          </p:cNvPr>
          <p:cNvSpPr txBox="1"/>
          <p:nvPr/>
        </p:nvSpPr>
        <p:spPr>
          <a:xfrm>
            <a:off x="2504535" y="5143500"/>
            <a:ext cx="13145220" cy="1077218"/>
          </a:xfrm>
          <a:prstGeom prst="rect">
            <a:avLst/>
          </a:prstGeom>
        </p:spPr>
        <p:txBody>
          <a:bodyPr wrap="square" lIns="0" tIns="0" rIns="0" bIns="0" rtlCol="0" anchor="t">
            <a:spAutoFit/>
          </a:bodyPr>
          <a:lstStyle/>
          <a:p>
            <a:pPr algn="ctr">
              <a:lnSpc>
                <a:spcPts val="4196"/>
              </a:lnSpc>
              <a:spcBef>
                <a:spcPct val="0"/>
              </a:spcBef>
            </a:pPr>
            <a:r>
              <a:rPr lang="en-US" sz="3000" b="0" i="0" dirty="0">
                <a:solidFill>
                  <a:srgbClr val="000000"/>
                </a:solidFill>
                <a:effectLst/>
                <a:latin typeface="Sukar Bold" panose="020B0604020202020204" charset="0"/>
                <a:cs typeface="Sukar Bold" panose="020B0604020202020204" charset="0"/>
              </a:rPr>
              <a:t>Divided into four categories: </a:t>
            </a:r>
            <a:r>
              <a:rPr lang="en-US" sz="3000" b="0" i="0" dirty="0" err="1">
                <a:solidFill>
                  <a:srgbClr val="000000"/>
                </a:solidFill>
                <a:effectLst/>
                <a:latin typeface="Sukar Bold" panose="020B0604020202020204" charset="0"/>
                <a:cs typeface="Sukar Bold" panose="020B0604020202020204" charset="0"/>
              </a:rPr>
              <a:t>diarrhoea</a:t>
            </a:r>
            <a:r>
              <a:rPr lang="en-US" sz="3000" b="0" i="0" dirty="0">
                <a:solidFill>
                  <a:srgbClr val="000000"/>
                </a:solidFill>
                <a:effectLst/>
                <a:latin typeface="Sukar Bold" panose="020B0604020202020204" charset="0"/>
                <a:cs typeface="Sukar Bold" panose="020B0604020202020204" charset="0"/>
              </a:rPr>
              <a:t> , lack of water , normal and </a:t>
            </a:r>
            <a:r>
              <a:rPr lang="en-US" sz="3000" b="0" i="0" dirty="0">
                <a:solidFill>
                  <a:srgbClr val="1F2328"/>
                </a:solidFill>
                <a:effectLst/>
                <a:latin typeface="Sukar Bold" panose="020B0604020202020204" charset="0"/>
                <a:cs typeface="Sukar Bold" panose="020B0604020202020204" charset="0"/>
              </a:rPr>
              <a:t>soft Poop </a:t>
            </a:r>
            <a:r>
              <a:rPr lang="en-US" sz="3000" b="0" i="0" dirty="0">
                <a:solidFill>
                  <a:schemeClr val="tx1">
                    <a:lumMod val="95000"/>
                    <a:lumOff val="5000"/>
                  </a:schemeClr>
                </a:solidFill>
                <a:effectLst/>
                <a:latin typeface="Sukar Bold" panose="020B0604020202020204" charset="0"/>
                <a:cs typeface="Sukar Bold" panose="020B0604020202020204" charset="0"/>
              </a:rPr>
              <a:t>, </a:t>
            </a:r>
            <a:r>
              <a:rPr lang="en-US" sz="3000" b="0" i="0" dirty="0">
                <a:solidFill>
                  <a:srgbClr val="41989B"/>
                </a:solidFill>
                <a:effectLst/>
                <a:latin typeface="Sukar Bold" panose="020B0604020202020204" charset="0"/>
                <a:cs typeface="Sukar Bold" panose="020B0604020202020204" charset="0"/>
              </a:rPr>
              <a:t>It has </a:t>
            </a:r>
            <a:r>
              <a:rPr lang="en-US" sz="3000" dirty="0">
                <a:solidFill>
                  <a:srgbClr val="41989B"/>
                </a:solidFill>
                <a:latin typeface="Sukar Bold" panose="020B0604020202020204" charset="0"/>
                <a:cs typeface="Sukar Bold" panose="020B0604020202020204" charset="0"/>
              </a:rPr>
              <a:t>approximately 1,620</a:t>
            </a:r>
            <a:r>
              <a:rPr lang="en-US" sz="3000" b="0" i="0" dirty="0">
                <a:solidFill>
                  <a:srgbClr val="41989B"/>
                </a:solidFill>
                <a:effectLst/>
                <a:latin typeface="Sukar Bold" panose="020B0604020202020204" charset="0"/>
                <a:cs typeface="Sukar Bold" panose="020B0604020202020204" charset="0"/>
              </a:rPr>
              <a:t> images for poop diseases in dogs</a:t>
            </a:r>
            <a:r>
              <a:rPr lang="en-US" sz="3000" b="0" i="0" dirty="0">
                <a:solidFill>
                  <a:srgbClr val="41989B"/>
                </a:solidFill>
                <a:effectLst/>
                <a:latin typeface="Calibri" panose="020F0502020204030204" pitchFamily="34" charset="0"/>
              </a:rPr>
              <a:t>. </a:t>
            </a:r>
            <a:endParaRPr lang="en-US" sz="3000" b="1" spc="17" dirty="0">
              <a:solidFill>
                <a:srgbClr val="41989B"/>
              </a:solidFill>
              <a:latin typeface="Sukar Bold" panose="020B0604020202020204" charset="0"/>
              <a:cs typeface="Sukar Bold" panose="020B0604020202020204" charset="0"/>
            </a:endParaRPr>
          </a:p>
        </p:txBody>
      </p:sp>
      <p:sp>
        <p:nvSpPr>
          <p:cNvPr id="5" name="TextBox 11">
            <a:extLst>
              <a:ext uri="{FF2B5EF4-FFF2-40B4-BE49-F238E27FC236}">
                <a16:creationId xmlns:a16="http://schemas.microsoft.com/office/drawing/2014/main" id="{78C3ABF7-023A-8CA9-BB50-7AD735DBA381}"/>
              </a:ext>
            </a:extLst>
          </p:cNvPr>
          <p:cNvSpPr txBox="1"/>
          <p:nvPr/>
        </p:nvSpPr>
        <p:spPr>
          <a:xfrm>
            <a:off x="914400" y="2335283"/>
            <a:ext cx="13432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a:t>
            </a:r>
          </a:p>
        </p:txBody>
      </p:sp>
      <p:sp>
        <p:nvSpPr>
          <p:cNvPr id="7" name="TextBox 11">
            <a:extLst>
              <a:ext uri="{FF2B5EF4-FFF2-40B4-BE49-F238E27FC236}">
                <a16:creationId xmlns:a16="http://schemas.microsoft.com/office/drawing/2014/main" id="{28D9BC46-2D15-EB2B-F648-EA7CF4615C63}"/>
              </a:ext>
            </a:extLst>
          </p:cNvPr>
          <p:cNvSpPr txBox="1"/>
          <p:nvPr/>
        </p:nvSpPr>
        <p:spPr>
          <a:xfrm>
            <a:off x="-3505200" y="6743700"/>
            <a:ext cx="11146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864"/>
              </a:lnSpc>
              <a:spcBef>
                <a:spcPct val="0"/>
              </a:spcBef>
            </a:pPr>
            <a:r>
              <a:rPr lang="en-US" sz="4800" spc="55" dirty="0">
                <a:solidFill>
                  <a:srgbClr val="8B3030"/>
                </a:solidFill>
                <a:latin typeface="Paytone One"/>
              </a:rPr>
              <a:t>Note:</a:t>
            </a:r>
          </a:p>
        </p:txBody>
      </p:sp>
      <p:sp>
        <p:nvSpPr>
          <p:cNvPr id="8" name="TextBox 14">
            <a:extLst>
              <a:ext uri="{FF2B5EF4-FFF2-40B4-BE49-F238E27FC236}">
                <a16:creationId xmlns:a16="http://schemas.microsoft.com/office/drawing/2014/main" id="{B0108E74-5160-E6C4-06AC-228496EB0656}"/>
              </a:ext>
            </a:extLst>
          </p:cNvPr>
          <p:cNvSpPr txBox="1"/>
          <p:nvPr/>
        </p:nvSpPr>
        <p:spPr>
          <a:xfrm>
            <a:off x="1143000" y="8556109"/>
            <a:ext cx="16487080" cy="107721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196"/>
              </a:lnSpc>
              <a:spcBef>
                <a:spcPct val="0"/>
              </a:spcBef>
            </a:pPr>
            <a:r>
              <a:rPr lang="en-US" sz="3000" dirty="0">
                <a:solidFill>
                  <a:srgbClr val="000000"/>
                </a:solidFill>
                <a:latin typeface="Sukar Bold"/>
                <a:cs typeface="Sukar Bold"/>
              </a:rPr>
              <a:t>We have applied</a:t>
            </a:r>
            <a:r>
              <a:rPr lang="en-US" sz="3000" b="0" i="0" dirty="0">
                <a:solidFill>
                  <a:srgbClr val="000000"/>
                </a:solidFill>
                <a:effectLst/>
                <a:latin typeface="Sukar Bold"/>
                <a:cs typeface="Sukar Bold"/>
              </a:rPr>
              <a:t> augmentation </a:t>
            </a:r>
            <a:r>
              <a:rPr lang="en-US" sz="3000" dirty="0">
                <a:solidFill>
                  <a:srgbClr val="000000"/>
                </a:solidFill>
                <a:latin typeface="Sukar Bold"/>
                <a:cs typeface="Sukar Bold"/>
              </a:rPr>
              <a:t>on </a:t>
            </a:r>
            <a:r>
              <a:rPr lang="en-US" sz="3000" dirty="0">
                <a:solidFill>
                  <a:srgbClr val="000000"/>
                </a:solidFill>
                <a:latin typeface="Sukar Bold"/>
                <a:ea typeface="+mn-lt"/>
                <a:cs typeface="Sukar Bold"/>
              </a:rPr>
              <a:t>t</a:t>
            </a:r>
            <a:r>
              <a:rPr lang="en-US" sz="3000" dirty="0">
                <a:solidFill>
                  <a:srgbClr val="000000"/>
                </a:solidFill>
                <a:latin typeface="Sukar Bold"/>
                <a:ea typeface="+mn-lt"/>
                <a:cs typeface="+mn-lt"/>
              </a:rPr>
              <a:t>he disease datasets</a:t>
            </a:r>
            <a:r>
              <a:rPr lang="en-US" sz="3000" dirty="0">
                <a:solidFill>
                  <a:srgbClr val="000000"/>
                </a:solidFill>
                <a:ea typeface="+mn-lt"/>
                <a:cs typeface="+mn-lt"/>
              </a:rPr>
              <a:t> </a:t>
            </a:r>
            <a:r>
              <a:rPr lang="en-US" sz="3000" dirty="0">
                <a:solidFill>
                  <a:srgbClr val="000000"/>
                </a:solidFill>
                <a:latin typeface="Sukar Bold"/>
                <a:ea typeface="+mn-lt"/>
                <a:cs typeface="Sukar Bold"/>
              </a:rPr>
              <a:t>to</a:t>
            </a:r>
            <a:r>
              <a:rPr lang="en-US" sz="3000" b="0" i="0" dirty="0">
                <a:solidFill>
                  <a:srgbClr val="000000"/>
                </a:solidFill>
                <a:effectLst/>
                <a:latin typeface="Sukar Bold"/>
                <a:cs typeface="Sukar Bold"/>
              </a:rPr>
              <a:t> optimize for mobile net models and achieve maximum accuracy.</a:t>
            </a:r>
            <a:endParaRPr lang="en-US" sz="3000" b="1" spc="17" dirty="0">
              <a:solidFill>
                <a:srgbClr val="41989B"/>
              </a:solidFill>
              <a:latin typeface="Sukar Bold"/>
              <a:cs typeface="Sukar Bold"/>
            </a:endParaRPr>
          </a:p>
        </p:txBody>
      </p:sp>
    </p:spTree>
    <p:extLst>
      <p:ext uri="{BB962C8B-B14F-4D97-AF65-F5344CB8AC3E}">
        <p14:creationId xmlns:p14="http://schemas.microsoft.com/office/powerpoint/2010/main" val="348767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1524000" y="1546146"/>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detection.cont</a:t>
            </a:r>
          </a:p>
        </p:txBody>
      </p:sp>
      <p:pic>
        <p:nvPicPr>
          <p:cNvPr id="4" name="Picture 3" descr="A screenshot of a computer&#10;&#10;Description automatically generated">
            <a:extLst>
              <a:ext uri="{FF2B5EF4-FFF2-40B4-BE49-F238E27FC236}">
                <a16:creationId xmlns:a16="http://schemas.microsoft.com/office/drawing/2014/main" id="{33963C1C-ACA6-96EC-AEF4-A14ECBA71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90800"/>
            <a:ext cx="16706850" cy="7124700"/>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643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1524000" y="1546146"/>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detection.cont</a:t>
            </a:r>
          </a:p>
        </p:txBody>
      </p:sp>
      <p:pic>
        <p:nvPicPr>
          <p:cNvPr id="6" name="Picture 5" descr="A screenshot of a computer&#10;&#10;Description automatically generated">
            <a:extLst>
              <a:ext uri="{FF2B5EF4-FFF2-40B4-BE49-F238E27FC236}">
                <a16:creationId xmlns:a16="http://schemas.microsoft.com/office/drawing/2014/main" id="{45D51455-BF35-40ED-32A8-116AE2989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76512"/>
            <a:ext cx="16230600" cy="7215188"/>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102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381000" y="59824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914400" y="2100746"/>
            <a:ext cx="7848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685800" indent="-685800" algn="ctr">
              <a:lnSpc>
                <a:spcPts val="12864"/>
              </a:lnSpc>
              <a:spcBef>
                <a:spcPct val="0"/>
              </a:spcBef>
              <a:buFont typeface="Wingdings" panose="05000000000000000000" pitchFamily="2" charset="2"/>
              <a:buChar char="v"/>
            </a:pPr>
            <a:r>
              <a:rPr lang="en-US" sz="4800" dirty="0">
                <a:solidFill>
                  <a:srgbClr val="8B3030"/>
                </a:solidFill>
                <a:latin typeface="Paytone One" panose="020B0604020202020204" charset="0"/>
              </a:rPr>
              <a:t>Introduction to Flask</a:t>
            </a:r>
            <a:endParaRPr lang="en-US" sz="4800" spc="55" dirty="0">
              <a:solidFill>
                <a:srgbClr val="8B3030"/>
              </a:solidFill>
              <a:latin typeface="Paytone One" panose="020B0604020202020204" charset="0"/>
            </a:endParaRPr>
          </a:p>
        </p:txBody>
      </p:sp>
      <p:sp>
        <p:nvSpPr>
          <p:cNvPr id="2" name="TextBox 11">
            <a:extLst>
              <a:ext uri="{FF2B5EF4-FFF2-40B4-BE49-F238E27FC236}">
                <a16:creationId xmlns:a16="http://schemas.microsoft.com/office/drawing/2014/main" id="{D079F125-A83D-B067-06A1-CBF45177D36B}"/>
              </a:ext>
            </a:extLst>
          </p:cNvPr>
          <p:cNvSpPr txBox="1"/>
          <p:nvPr/>
        </p:nvSpPr>
        <p:spPr>
          <a:xfrm>
            <a:off x="914400" y="3314700"/>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4000" dirty="0">
                <a:solidFill>
                  <a:srgbClr val="DFB0B0"/>
                </a:solidFill>
                <a:latin typeface="Fantastic "/>
              </a:rPr>
              <a:t>What is Flask?</a:t>
            </a:r>
            <a:endParaRPr lang="en-US" sz="4000" spc="55" dirty="0">
              <a:solidFill>
                <a:srgbClr val="DFB0B0"/>
              </a:solidFill>
              <a:latin typeface="Fantastic "/>
            </a:endParaRPr>
          </a:p>
        </p:txBody>
      </p:sp>
      <p:sp>
        <p:nvSpPr>
          <p:cNvPr id="11" name="TextBox 10">
            <a:extLst>
              <a:ext uri="{FF2B5EF4-FFF2-40B4-BE49-F238E27FC236}">
                <a16:creationId xmlns:a16="http://schemas.microsoft.com/office/drawing/2014/main" id="{30E37F62-82AB-7A9E-5FF6-417E4A1D6AA8}"/>
              </a:ext>
            </a:extLst>
          </p:cNvPr>
          <p:cNvSpPr txBox="1"/>
          <p:nvPr/>
        </p:nvSpPr>
        <p:spPr>
          <a:xfrm>
            <a:off x="3255134" y="4991100"/>
            <a:ext cx="12637119" cy="4462760"/>
          </a:xfrm>
          <a:prstGeom prst="rect">
            <a:avLst/>
          </a:prstGeom>
          <a:noFill/>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Flask is a lightweight, micro web framework for Python.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Designed to be simple and easy to get started with, but highly scalable.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It is based on Werkzeug WSGI toolkit and Jinja2 template engine.</a:t>
            </a:r>
          </a:p>
          <a:p>
            <a:pPr marL="457200" indent="-457200">
              <a:buFont typeface="Arial" panose="020B0604020202020204" pitchFamily="34" charset="0"/>
              <a:buChar char="•"/>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Ideal for developing small to medium web applications and APIs. </a:t>
            </a:r>
          </a:p>
          <a:p>
            <a:pPr marL="457200" indent="-457200">
              <a:buFont typeface="Arial" panose="020B0604020202020204" pitchFamily="34" charset="0"/>
              <a:buChar char="•"/>
            </a:pPr>
            <a:r>
              <a:rPr lang="en-US" sz="3200" dirty="0">
                <a:latin typeface="Sukar Bold" panose="020B0604020202020204" charset="0"/>
                <a:cs typeface="Sukar Bold" panose="020B0604020202020204" charset="0"/>
              </a:rPr>
              <a:t>Diagram illustrating Flask as a bridge between the backend (server-side logic) and the frontend (client-side applications).</a:t>
            </a:r>
          </a:p>
          <a:p>
            <a:pPr marL="457200" indent="-457200">
              <a:buFont typeface="Arial" panose="020B0604020202020204" pitchFamily="34" charset="0"/>
              <a:buChar char="•"/>
            </a:pPr>
            <a:r>
              <a:rPr lang="en-US" sz="3200" dirty="0">
                <a:latin typeface="Sukar Bold" panose="020B0604020202020204" charset="0"/>
                <a:cs typeface="Sukar Bold" panose="020B0604020202020204" charset="0"/>
              </a:rPr>
              <a:t>Screenshot of a simple Flask app code snippet.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tx1"/>
              </a:solidFill>
              <a:effectLst/>
              <a:latin typeface="Sukar Bold" panose="020B0604020202020204" charset="0"/>
              <a:cs typeface="Sukar Bold" panose="020B0604020202020204" charset="0"/>
            </a:endParaRPr>
          </a:p>
        </p:txBody>
      </p:sp>
    </p:spTree>
    <p:extLst>
      <p:ext uri="{BB962C8B-B14F-4D97-AF65-F5344CB8AC3E}">
        <p14:creationId xmlns:p14="http://schemas.microsoft.com/office/powerpoint/2010/main" val="241895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609600" y="51132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 cont.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914400" y="1749452"/>
            <a:ext cx="115824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685800" indent="-685800" algn="ctr">
              <a:lnSpc>
                <a:spcPts val="12864"/>
              </a:lnSpc>
              <a:spcBef>
                <a:spcPct val="0"/>
              </a:spcBef>
              <a:buFont typeface="Wingdings" panose="05000000000000000000" pitchFamily="2" charset="2"/>
              <a:buChar char="v"/>
            </a:pPr>
            <a:r>
              <a:rPr lang="en-US" sz="4800" dirty="0">
                <a:solidFill>
                  <a:srgbClr val="8B3030"/>
                </a:solidFill>
                <a:latin typeface="Paytone One" panose="020B0604020202020204" charset="0"/>
              </a:rPr>
              <a:t>Why Use Flask in a Flutter Project?</a:t>
            </a:r>
            <a:endParaRPr lang="en-US" sz="4800" spc="55" dirty="0">
              <a:solidFill>
                <a:srgbClr val="8B3030"/>
              </a:solidFill>
              <a:latin typeface="Paytone One" panose="020B0604020202020204" charset="0"/>
            </a:endParaRPr>
          </a:p>
        </p:txBody>
      </p:sp>
      <p:sp>
        <p:nvSpPr>
          <p:cNvPr id="2" name="TextBox 11">
            <a:extLst>
              <a:ext uri="{FF2B5EF4-FFF2-40B4-BE49-F238E27FC236}">
                <a16:creationId xmlns:a16="http://schemas.microsoft.com/office/drawing/2014/main" id="{D079F125-A83D-B067-06A1-CBF45177D36B}"/>
              </a:ext>
            </a:extLst>
          </p:cNvPr>
          <p:cNvSpPr txBox="1"/>
          <p:nvPr/>
        </p:nvSpPr>
        <p:spPr>
          <a:xfrm>
            <a:off x="1600200" y="2744433"/>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latin typeface="Fantastic "/>
              </a:rPr>
              <a:t>Seamless API Integration:</a:t>
            </a:r>
            <a:endParaRPr lang="en-US" sz="3600" spc="55" dirty="0">
              <a:solidFill>
                <a:srgbClr val="DFB0B0"/>
              </a:solidFill>
              <a:latin typeface="Fantastic "/>
            </a:endParaRPr>
          </a:p>
        </p:txBody>
      </p:sp>
      <p:sp>
        <p:nvSpPr>
          <p:cNvPr id="9" name="TextBox 8">
            <a:extLst>
              <a:ext uri="{FF2B5EF4-FFF2-40B4-BE49-F238E27FC236}">
                <a16:creationId xmlns:a16="http://schemas.microsoft.com/office/drawing/2014/main" id="{B30F69A6-11D1-457F-03B7-ED653924E1E6}"/>
              </a:ext>
            </a:extLst>
          </p:cNvPr>
          <p:cNvSpPr txBox="1"/>
          <p:nvPr/>
        </p:nvSpPr>
        <p:spPr>
          <a:xfrm>
            <a:off x="2667000" y="4263968"/>
            <a:ext cx="12094744" cy="120032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Flask can serve as an API provider, allowing Flutter apps to communicate with the backend.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Easily handles HTTP requests and responses. </a:t>
            </a:r>
          </a:p>
        </p:txBody>
      </p:sp>
      <p:sp>
        <p:nvSpPr>
          <p:cNvPr id="13" name="TextBox 11">
            <a:extLst>
              <a:ext uri="{FF2B5EF4-FFF2-40B4-BE49-F238E27FC236}">
                <a16:creationId xmlns:a16="http://schemas.microsoft.com/office/drawing/2014/main" id="{59C926CF-2AF1-5DE5-0DE8-2C35FAA5242C}"/>
              </a:ext>
            </a:extLst>
          </p:cNvPr>
          <p:cNvSpPr txBox="1"/>
          <p:nvPr/>
        </p:nvSpPr>
        <p:spPr>
          <a:xfrm>
            <a:off x="1600200" y="4735659"/>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rPr>
              <a:t>Lightweight and Efficient:</a:t>
            </a:r>
            <a:endParaRPr lang="en-US" sz="3600" spc="55" dirty="0">
              <a:solidFill>
                <a:srgbClr val="DFB0B0"/>
              </a:solidFill>
              <a:latin typeface="Fantastic "/>
            </a:endParaRPr>
          </a:p>
        </p:txBody>
      </p:sp>
      <p:sp>
        <p:nvSpPr>
          <p:cNvPr id="15" name="TextBox 11">
            <a:extLst>
              <a:ext uri="{FF2B5EF4-FFF2-40B4-BE49-F238E27FC236}">
                <a16:creationId xmlns:a16="http://schemas.microsoft.com/office/drawing/2014/main" id="{857F803D-238F-81D6-87A9-10BC1DAC4998}"/>
              </a:ext>
            </a:extLst>
          </p:cNvPr>
          <p:cNvSpPr txBox="1"/>
          <p:nvPr/>
        </p:nvSpPr>
        <p:spPr>
          <a:xfrm>
            <a:off x="1752600" y="6731578"/>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latin typeface="Fantastic "/>
              </a:rPr>
              <a:t>Flexibility and Extensibility:</a:t>
            </a:r>
            <a:endParaRPr lang="en-US" sz="3600" spc="55" dirty="0">
              <a:solidFill>
                <a:srgbClr val="DFB0B0"/>
              </a:solidFill>
              <a:latin typeface="Fantastic "/>
            </a:endParaRPr>
          </a:p>
        </p:txBody>
      </p:sp>
      <p:sp>
        <p:nvSpPr>
          <p:cNvPr id="19" name="TextBox 18">
            <a:extLst>
              <a:ext uri="{FF2B5EF4-FFF2-40B4-BE49-F238E27FC236}">
                <a16:creationId xmlns:a16="http://schemas.microsoft.com/office/drawing/2014/main" id="{37845226-4157-3112-0A70-480A656D4C27}"/>
              </a:ext>
            </a:extLst>
          </p:cNvPr>
          <p:cNvSpPr txBox="1"/>
          <p:nvPr/>
        </p:nvSpPr>
        <p:spPr>
          <a:xfrm>
            <a:off x="2667000" y="6172887"/>
            <a:ext cx="10028320" cy="110799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Flask is minimalistic, making it fast and efficient for mobile applications.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Supports quick development cycles and easy debugging. </a:t>
            </a:r>
          </a:p>
        </p:txBody>
      </p:sp>
      <p:sp>
        <p:nvSpPr>
          <p:cNvPr id="22" name="TextBox 21">
            <a:extLst>
              <a:ext uri="{FF2B5EF4-FFF2-40B4-BE49-F238E27FC236}">
                <a16:creationId xmlns:a16="http://schemas.microsoft.com/office/drawing/2014/main" id="{BDC5D8AE-AE75-0AFD-CDF3-8313BD6F7B29}"/>
              </a:ext>
            </a:extLst>
          </p:cNvPr>
          <p:cNvSpPr txBox="1"/>
          <p:nvPr/>
        </p:nvSpPr>
        <p:spPr>
          <a:xfrm>
            <a:off x="2699084" y="8404331"/>
            <a:ext cx="10028320" cy="120032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Flask's modular design lets you incorporate various extensions for added functionality.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Perfect for integrating machine learning models with mobile apps. </a:t>
            </a:r>
          </a:p>
        </p:txBody>
      </p:sp>
    </p:spTree>
    <p:extLst>
      <p:ext uri="{BB962C8B-B14F-4D97-AF65-F5344CB8AC3E}">
        <p14:creationId xmlns:p14="http://schemas.microsoft.com/office/powerpoint/2010/main" val="119384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609600" y="51132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 cont.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609600" y="1866900"/>
            <a:ext cx="19126200" cy="138422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685800" indent="-685800" algn="ctr">
              <a:lnSpc>
                <a:spcPts val="12864"/>
              </a:lnSpc>
              <a:spcBef>
                <a:spcPct val="0"/>
              </a:spcBef>
              <a:buFont typeface="Wingdings" panose="05000000000000000000" pitchFamily="2" charset="2"/>
              <a:buChar char="v"/>
            </a:pPr>
            <a:r>
              <a:rPr lang="en-US" sz="4000" dirty="0">
                <a:solidFill>
                  <a:srgbClr val="8B3030"/>
                </a:solidFill>
                <a:latin typeface="Paytone One" panose="020B0604020202020204" charset="0"/>
              </a:rPr>
              <a:t>Flask with MobileNet for Pet Detection and  Disease Diagnosis</a:t>
            </a:r>
            <a:endParaRPr lang="en-US" sz="4000" spc="55" dirty="0">
              <a:solidFill>
                <a:srgbClr val="8B3030"/>
              </a:solidFill>
              <a:latin typeface="Paytone One" panose="020B0604020202020204" charset="0"/>
            </a:endParaRPr>
          </a:p>
        </p:txBody>
      </p:sp>
      <p:sp>
        <p:nvSpPr>
          <p:cNvPr id="2" name="TextBox 11">
            <a:extLst>
              <a:ext uri="{FF2B5EF4-FFF2-40B4-BE49-F238E27FC236}">
                <a16:creationId xmlns:a16="http://schemas.microsoft.com/office/drawing/2014/main" id="{D079F125-A83D-B067-06A1-CBF45177D36B}"/>
              </a:ext>
            </a:extLst>
          </p:cNvPr>
          <p:cNvSpPr txBox="1"/>
          <p:nvPr/>
        </p:nvSpPr>
        <p:spPr>
          <a:xfrm>
            <a:off x="245988" y="2857500"/>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latin typeface="Fantastic "/>
              </a:rPr>
              <a:t>Role of Flask:</a:t>
            </a:r>
            <a:endParaRPr lang="en-US" sz="3600" spc="55" dirty="0">
              <a:solidFill>
                <a:srgbClr val="DFB0B0"/>
              </a:solidFill>
              <a:latin typeface="Fantastic "/>
            </a:endParaRPr>
          </a:p>
        </p:txBody>
      </p:sp>
      <p:sp>
        <p:nvSpPr>
          <p:cNvPr id="9" name="TextBox 8">
            <a:extLst>
              <a:ext uri="{FF2B5EF4-FFF2-40B4-BE49-F238E27FC236}">
                <a16:creationId xmlns:a16="http://schemas.microsoft.com/office/drawing/2014/main" id="{B30F69A6-11D1-457F-03B7-ED653924E1E6}"/>
              </a:ext>
            </a:extLst>
          </p:cNvPr>
          <p:cNvSpPr txBox="1"/>
          <p:nvPr/>
        </p:nvSpPr>
        <p:spPr>
          <a:xfrm>
            <a:off x="2460485" y="3947308"/>
            <a:ext cx="12094744"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Hosts the MobileNet model and provides endpoints for image processing.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Receives images from the Flutter app, processes them, and returns the results. </a:t>
            </a:r>
          </a:p>
        </p:txBody>
      </p:sp>
      <p:sp>
        <p:nvSpPr>
          <p:cNvPr id="19" name="TextBox 18">
            <a:extLst>
              <a:ext uri="{FF2B5EF4-FFF2-40B4-BE49-F238E27FC236}">
                <a16:creationId xmlns:a16="http://schemas.microsoft.com/office/drawing/2014/main" id="{37845226-4157-3112-0A70-480A656D4C27}"/>
              </a:ext>
            </a:extLst>
          </p:cNvPr>
          <p:cNvSpPr txBox="1"/>
          <p:nvPr/>
        </p:nvSpPr>
        <p:spPr>
          <a:xfrm>
            <a:off x="2521401" y="6340582"/>
            <a:ext cx="10028320"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Real-time image analysis with efficient API responses.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Scalable solution to handle multiple requests simultaneously. </a:t>
            </a:r>
          </a:p>
        </p:txBody>
      </p:sp>
      <p:sp>
        <p:nvSpPr>
          <p:cNvPr id="11" name="TextBox 11">
            <a:extLst>
              <a:ext uri="{FF2B5EF4-FFF2-40B4-BE49-F238E27FC236}">
                <a16:creationId xmlns:a16="http://schemas.microsoft.com/office/drawing/2014/main" id="{9E103D65-0FB3-5C9F-5FE6-3E4B80CB8C07}"/>
              </a:ext>
            </a:extLst>
          </p:cNvPr>
          <p:cNvSpPr txBox="1"/>
          <p:nvPr/>
        </p:nvSpPr>
        <p:spPr>
          <a:xfrm>
            <a:off x="1998588" y="7494377"/>
            <a:ext cx="17340188" cy="1107996"/>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spcBef>
                <a:spcPct val="0"/>
              </a:spcBef>
              <a:buFont typeface="Wingdings" panose="05000000000000000000" pitchFamily="2" charset="2"/>
              <a:buChar char="q"/>
            </a:pPr>
            <a:r>
              <a:rPr kumimoji="0" lang="en-US" altLang="en-US" sz="3600" b="0" i="0" u="none" strike="noStrike" cap="none" normalizeH="0" baseline="0" dirty="0">
                <a:ln>
                  <a:noFill/>
                </a:ln>
                <a:solidFill>
                  <a:srgbClr val="DFB0B0"/>
                </a:solidFill>
                <a:effectLst/>
                <a:latin typeface="Fantastic "/>
                <a:cs typeface="Sukar Bold" panose="020B0604020202020204" charset="0"/>
              </a:rPr>
              <a:t>Diagram showing the Flutter app sending images to the Flask server and receiving diagnosis results.</a:t>
            </a:r>
            <a:endParaRPr lang="en-US" sz="3600" spc="55" dirty="0">
              <a:solidFill>
                <a:srgbClr val="DFB0B0"/>
              </a:solidFill>
              <a:latin typeface="Fantastic "/>
            </a:endParaRPr>
          </a:p>
        </p:txBody>
      </p:sp>
      <p:sp>
        <p:nvSpPr>
          <p:cNvPr id="21" name="TextBox 11">
            <a:extLst>
              <a:ext uri="{FF2B5EF4-FFF2-40B4-BE49-F238E27FC236}">
                <a16:creationId xmlns:a16="http://schemas.microsoft.com/office/drawing/2014/main" id="{F43A83C3-3D1B-1177-1075-A390A70A2941}"/>
              </a:ext>
            </a:extLst>
          </p:cNvPr>
          <p:cNvSpPr txBox="1"/>
          <p:nvPr/>
        </p:nvSpPr>
        <p:spPr>
          <a:xfrm>
            <a:off x="2004766" y="8962995"/>
            <a:ext cx="12711323" cy="553998"/>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600" b="0" i="0" u="none" strike="noStrike" cap="none" normalizeH="0" baseline="0" dirty="0">
                <a:ln>
                  <a:noFill/>
                </a:ln>
                <a:solidFill>
                  <a:srgbClr val="DFB0B0"/>
                </a:solidFill>
                <a:effectLst/>
                <a:latin typeface="Fantastic "/>
                <a:cs typeface="Sukar Bold" panose="020B0604020202020204" charset="0"/>
              </a:rPr>
              <a:t>Example of pet type and disease detection workflow. </a:t>
            </a:r>
          </a:p>
        </p:txBody>
      </p:sp>
      <p:sp>
        <p:nvSpPr>
          <p:cNvPr id="24" name="TextBox 11">
            <a:extLst>
              <a:ext uri="{FF2B5EF4-FFF2-40B4-BE49-F238E27FC236}">
                <a16:creationId xmlns:a16="http://schemas.microsoft.com/office/drawing/2014/main" id="{4B7177FB-2ABB-6810-1FAB-E8F1F540D556}"/>
              </a:ext>
            </a:extLst>
          </p:cNvPr>
          <p:cNvSpPr txBox="1"/>
          <p:nvPr/>
        </p:nvSpPr>
        <p:spPr>
          <a:xfrm>
            <a:off x="169788" y="4863833"/>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rPr>
              <a:t>Role Of Flask</a:t>
            </a:r>
            <a:endParaRPr lang="en-US" sz="3600" spc="55" dirty="0">
              <a:solidFill>
                <a:srgbClr val="DFB0B0"/>
              </a:solidFill>
              <a:latin typeface="Fantastic "/>
            </a:endParaRPr>
          </a:p>
        </p:txBody>
      </p:sp>
    </p:spTree>
    <p:extLst>
      <p:ext uri="{BB962C8B-B14F-4D97-AF65-F5344CB8AC3E}">
        <p14:creationId xmlns:p14="http://schemas.microsoft.com/office/powerpoint/2010/main" val="1132349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flipH="1">
            <a:off x="2594759" y="2923566"/>
            <a:ext cx="6211642" cy="7716325"/>
          </a:xfrm>
          <a:custGeom>
            <a:avLst/>
            <a:gdLst/>
            <a:ahLst/>
            <a:cxnLst/>
            <a:rect l="l" t="t" r="r" b="b"/>
            <a:pathLst>
              <a:path w="6211642" h="7716325">
                <a:moveTo>
                  <a:pt x="6211641" y="0"/>
                </a:moveTo>
                <a:lnTo>
                  <a:pt x="0" y="0"/>
                </a:lnTo>
                <a:lnTo>
                  <a:pt x="0" y="7716325"/>
                </a:lnTo>
                <a:lnTo>
                  <a:pt x="6211641" y="7716325"/>
                </a:lnTo>
                <a:lnTo>
                  <a:pt x="6211641" y="0"/>
                </a:lnTo>
                <a:close/>
              </a:path>
            </a:pathLst>
          </a:custGeom>
          <a:blipFill>
            <a:blip r:embed="rId2"/>
            <a:stretch>
              <a:fillRect/>
            </a:stretch>
          </a:blipFill>
        </p:spPr>
        <p:txBody>
          <a:bodyPr/>
          <a:lstStyle/>
          <a:p>
            <a:endParaRPr lang="en-US"/>
          </a:p>
        </p:txBody>
      </p:sp>
      <p:sp>
        <p:nvSpPr>
          <p:cNvPr id="3" name="Freeform 3"/>
          <p:cNvSpPr/>
          <p:nvPr/>
        </p:nvSpPr>
        <p:spPr>
          <a:xfrm>
            <a:off x="8136557" y="0"/>
            <a:ext cx="6906076" cy="5749308"/>
          </a:xfrm>
          <a:custGeom>
            <a:avLst/>
            <a:gdLst/>
            <a:ahLst/>
            <a:cxnLst/>
            <a:rect l="l" t="t" r="r" b="b"/>
            <a:pathLst>
              <a:path w="6906076" h="5749308">
                <a:moveTo>
                  <a:pt x="0" y="0"/>
                </a:moveTo>
                <a:lnTo>
                  <a:pt x="6906076" y="0"/>
                </a:lnTo>
                <a:lnTo>
                  <a:pt x="6906076" y="5749308"/>
                </a:lnTo>
                <a:lnTo>
                  <a:pt x="0" y="5749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700076" y="1810316"/>
            <a:ext cx="5779039" cy="1304276"/>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5285"/>
              </a:lnSpc>
            </a:pPr>
            <a:r>
              <a:rPr lang="en-US" sz="3775" spc="22" dirty="0">
                <a:solidFill>
                  <a:srgbClr val="000000"/>
                </a:solidFill>
                <a:latin typeface="Sukar Bold"/>
              </a:rPr>
              <a:t>Let's stop for 5 minutes to present our demo work.</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2763255" y="4037929"/>
            <a:ext cx="4496045" cy="5220371"/>
          </a:xfrm>
          <a:custGeom>
            <a:avLst/>
            <a:gdLst/>
            <a:ahLst/>
            <a:cxnLst/>
            <a:rect l="l" t="t" r="r" b="b"/>
            <a:pathLst>
              <a:path w="4496045" h="5220371">
                <a:moveTo>
                  <a:pt x="0" y="0"/>
                </a:moveTo>
                <a:lnTo>
                  <a:pt x="4496045" y="0"/>
                </a:lnTo>
                <a:lnTo>
                  <a:pt x="4496045" y="5220371"/>
                </a:lnTo>
                <a:lnTo>
                  <a:pt x="0" y="52203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112571" y="2560036"/>
            <a:ext cx="10786794" cy="3906521"/>
          </a:xfrm>
          <a:prstGeom prst="rect">
            <a:avLst/>
          </a:prstGeom>
          <a:effectLst>
            <a:outerShdw blurRad="63500" dist="38100" dir="2700000">
              <a:srgbClr val="000000">
                <a:alpha val="35000"/>
              </a:srgbClr>
            </a:outerShdw>
          </a:effectLst>
        </p:spPr>
        <p:txBody>
          <a:bodyPr lIns="0" tIns="0" rIns="0" bIns="0" rtlCol="0" anchor="t">
            <a:spAutoFit/>
          </a:bodyPr>
          <a:lstStyle/>
          <a:p>
            <a:pPr algn="ctr">
              <a:lnSpc>
                <a:spcPts val="15679"/>
              </a:lnSpc>
              <a:spcBef>
                <a:spcPct val="0"/>
              </a:spcBef>
            </a:pPr>
            <a:r>
              <a:rPr lang="en-US" sz="11199">
                <a:solidFill>
                  <a:srgbClr val="41989B"/>
                </a:solidFill>
                <a:latin typeface="Paytone One"/>
              </a:rPr>
              <a:t>Why did we choose pets?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756664" y="1827398"/>
            <a:ext cx="16774671" cy="8003280"/>
          </a:xfrm>
          <a:prstGeom prst="roundRect">
            <a:avLst/>
          </a:prstGeom>
          <a:blipFill>
            <a:blip r:embed="rId2"/>
            <a:stretch>
              <a:fillRect l="-740" t="-1035" r="-1728" b="-3622"/>
            </a:stretch>
          </a:blipFill>
        </p:spPr>
        <p:txBody>
          <a:bodyPr/>
          <a:lstStyle/>
          <a:p>
            <a:endParaRPr lang="en-US"/>
          </a:p>
        </p:txBody>
      </p:sp>
      <p:sp>
        <p:nvSpPr>
          <p:cNvPr id="3" name="TextBox 3"/>
          <p:cNvSpPr txBox="1"/>
          <p:nvPr/>
        </p:nvSpPr>
        <p:spPr>
          <a:xfrm>
            <a:off x="4897129" y="326877"/>
            <a:ext cx="8493743" cy="960776"/>
          </a:xfrm>
          <a:prstGeom prst="rect">
            <a:avLst/>
          </a:prstGeom>
          <a:effectLst>
            <a:outerShdw blurRad="63500" dist="38100" dir="2700000">
              <a:srgbClr val="000000">
                <a:alpha val="22000"/>
              </a:srgbClr>
            </a:outerShdw>
          </a:effectLst>
        </p:spPr>
        <p:txBody>
          <a:bodyPr lIns="0" tIns="0" rIns="0" bIns="0" rtlCol="0" anchor="t">
            <a:spAutoFit/>
          </a:bodyPr>
          <a:lstStyle/>
          <a:p>
            <a:pPr algn="ctr">
              <a:lnSpc>
                <a:spcPts val="7234"/>
              </a:lnSpc>
            </a:pPr>
            <a:r>
              <a:rPr lang="en-US" sz="8600" spc="51" dirty="0">
                <a:solidFill>
                  <a:srgbClr val="DBAAA8"/>
                </a:solidFill>
                <a:latin typeface="Paytone One"/>
              </a:rPr>
              <a:t>TIME PLAN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sp>
        <p:nvSpPr>
          <p:cNvPr id="20" name="Freeform 20"/>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299A2B15-7836-4FD5-63DC-E9BA8AA7D429}"/>
              </a:ext>
            </a:extLst>
          </p:cNvPr>
          <p:cNvGrpSpPr/>
          <p:nvPr/>
        </p:nvGrpSpPr>
        <p:grpSpPr>
          <a:xfrm>
            <a:off x="6818920" y="4000500"/>
            <a:ext cx="5090478" cy="3588646"/>
            <a:chOff x="3581400" y="3695700"/>
            <a:chExt cx="5090478" cy="3588646"/>
          </a:xfrm>
        </p:grpSpPr>
        <p:grpSp>
          <p:nvGrpSpPr>
            <p:cNvPr id="8" name="Group 8"/>
            <p:cNvGrpSpPr/>
            <p:nvPr/>
          </p:nvGrpSpPr>
          <p:grpSpPr>
            <a:xfrm>
              <a:off x="3581400" y="3695700"/>
              <a:ext cx="5090478" cy="3588646"/>
              <a:chOff x="0" y="0"/>
              <a:chExt cx="1325542" cy="934471"/>
            </a:xfrm>
          </p:grpSpPr>
          <p:sp>
            <p:nvSpPr>
              <p:cNvPr id="9" name="Freeform 9"/>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10" name="TextBox 10"/>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1" name="Group 11"/>
            <p:cNvGrpSpPr/>
            <p:nvPr/>
          </p:nvGrpSpPr>
          <p:grpSpPr>
            <a:xfrm>
              <a:off x="3581400" y="3695700"/>
              <a:ext cx="5090478" cy="916186"/>
              <a:chOff x="0" y="0"/>
              <a:chExt cx="1325542" cy="238571"/>
            </a:xfrm>
          </p:grpSpPr>
          <p:sp>
            <p:nvSpPr>
              <p:cNvPr id="12" name="Freeform 12"/>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dirty="0"/>
              </a:p>
            </p:txBody>
          </p:sp>
          <p:sp>
            <p:nvSpPr>
              <p:cNvPr id="13" name="TextBox 13"/>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7167067" y="3695700"/>
              <a:ext cx="1504810" cy="916186"/>
              <a:chOff x="0" y="0"/>
              <a:chExt cx="391847" cy="238571"/>
            </a:xfrm>
          </p:grpSpPr>
          <p:sp>
            <p:nvSpPr>
              <p:cNvPr id="15" name="Freeform 15"/>
              <p:cNvSpPr/>
              <p:nvPr/>
            </p:nvSpPr>
            <p:spPr>
              <a:xfrm>
                <a:off x="0" y="0"/>
                <a:ext cx="391847" cy="238571"/>
              </a:xfrm>
              <a:prstGeom prst="roundRect">
                <a:avLst/>
              </a:prstGeom>
              <a:solidFill>
                <a:srgbClr val="D9B6B1"/>
              </a:solidFill>
              <a:ln cap="rnd">
                <a:noFill/>
                <a:prstDash val="solid"/>
                <a:round/>
              </a:ln>
            </p:spPr>
            <p:txBody>
              <a:bodyPr/>
              <a:lstStyle/>
              <a:p>
                <a:endParaRPr lang="en-US" dirty="0"/>
              </a:p>
            </p:txBody>
          </p:sp>
          <p:sp>
            <p:nvSpPr>
              <p:cNvPr id="16" name="TextBox 16"/>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23" name="TextBox 23"/>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2</a:t>
              </a:r>
            </a:p>
          </p:txBody>
        </p:sp>
        <p:sp>
          <p:nvSpPr>
            <p:cNvPr id="25" name="TextBox 25"/>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a:rPr>
                <a:t>Integrating an AI system that detects potential health issues in</a:t>
              </a:r>
              <a:r>
                <a:rPr lang="en-US" sz="2498" b="1" dirty="0">
                  <a:solidFill>
                    <a:srgbClr val="000000"/>
                  </a:solidFill>
                  <a:latin typeface="Sukar"/>
                </a:rPr>
                <a:t> cats </a:t>
              </a:r>
              <a:r>
                <a:rPr lang="en-US" sz="2498" dirty="0">
                  <a:solidFill>
                    <a:srgbClr val="000000"/>
                  </a:solidFill>
                  <a:latin typeface="Sukar"/>
                </a:rPr>
                <a:t>by analyzing the characteristics of their feces and their skin diseases.</a:t>
              </a:r>
            </a:p>
          </p:txBody>
        </p:sp>
      </p:grpSp>
      <p:sp>
        <p:nvSpPr>
          <p:cNvPr id="28" name="TextBox 28"/>
          <p:cNvSpPr txBox="1"/>
          <p:nvPr/>
        </p:nvSpPr>
        <p:spPr>
          <a:xfrm>
            <a:off x="1182146" y="1876509"/>
            <a:ext cx="15703134" cy="1219126"/>
          </a:xfrm>
          <a:prstGeom prst="rect">
            <a:avLst/>
          </a:prstGeom>
          <a:effectLst>
            <a:outerShdw blurRad="63500" dist="38100" dir="2700000">
              <a:srgbClr val="000000">
                <a:alpha val="25000"/>
              </a:srgbClr>
            </a:outerShdw>
          </a:effectLst>
        </p:spPr>
        <p:txBody>
          <a:bodyPr lIns="0" tIns="0" rIns="0" bIns="0" rtlCol="0" anchor="t">
            <a:spAutoFit/>
          </a:bodyPr>
          <a:lstStyle/>
          <a:p>
            <a:pPr>
              <a:lnSpc>
                <a:spcPts val="9600"/>
              </a:lnSpc>
            </a:pPr>
            <a:r>
              <a:rPr lang="en-US" sz="8000">
                <a:solidFill>
                  <a:srgbClr val="41989B"/>
                </a:solidFill>
                <a:latin typeface="Paytone One"/>
              </a:rPr>
              <a:t>future work</a:t>
            </a:r>
          </a:p>
        </p:txBody>
      </p:sp>
      <p:grpSp>
        <p:nvGrpSpPr>
          <p:cNvPr id="31" name="Group 30">
            <a:extLst>
              <a:ext uri="{FF2B5EF4-FFF2-40B4-BE49-F238E27FC236}">
                <a16:creationId xmlns:a16="http://schemas.microsoft.com/office/drawing/2014/main" id="{AEDCC088-54E9-8464-759D-FF81D2C2FD08}"/>
              </a:ext>
            </a:extLst>
          </p:cNvPr>
          <p:cNvGrpSpPr/>
          <p:nvPr/>
        </p:nvGrpSpPr>
        <p:grpSpPr>
          <a:xfrm>
            <a:off x="12495950" y="3922638"/>
            <a:ext cx="5090478" cy="3661804"/>
            <a:chOff x="3581400" y="3622542"/>
            <a:chExt cx="5090478" cy="3661804"/>
          </a:xfrm>
        </p:grpSpPr>
        <p:grpSp>
          <p:nvGrpSpPr>
            <p:cNvPr id="32" name="Group 8">
              <a:extLst>
                <a:ext uri="{FF2B5EF4-FFF2-40B4-BE49-F238E27FC236}">
                  <a16:creationId xmlns:a16="http://schemas.microsoft.com/office/drawing/2014/main" id="{CF151E82-899C-4CFF-0FE9-5904A9EECC3C}"/>
                </a:ext>
              </a:extLst>
            </p:cNvPr>
            <p:cNvGrpSpPr/>
            <p:nvPr/>
          </p:nvGrpSpPr>
          <p:grpSpPr>
            <a:xfrm>
              <a:off x="3581400" y="3695700"/>
              <a:ext cx="5090478" cy="3588646"/>
              <a:chOff x="0" y="0"/>
              <a:chExt cx="1325542" cy="934471"/>
            </a:xfrm>
          </p:grpSpPr>
          <p:sp>
            <p:nvSpPr>
              <p:cNvPr id="42" name="Freeform 9">
                <a:extLst>
                  <a:ext uri="{FF2B5EF4-FFF2-40B4-BE49-F238E27FC236}">
                    <a16:creationId xmlns:a16="http://schemas.microsoft.com/office/drawing/2014/main" id="{89F1E647-C4B0-243E-56F7-78339E34CBB7}"/>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43" name="TextBox 10">
                <a:extLst>
                  <a:ext uri="{FF2B5EF4-FFF2-40B4-BE49-F238E27FC236}">
                    <a16:creationId xmlns:a16="http://schemas.microsoft.com/office/drawing/2014/main" id="{783CEE17-A016-1B73-D7FB-296EA34EADF3}"/>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33" name="Group 11">
              <a:extLst>
                <a:ext uri="{FF2B5EF4-FFF2-40B4-BE49-F238E27FC236}">
                  <a16:creationId xmlns:a16="http://schemas.microsoft.com/office/drawing/2014/main" id="{F7B648C6-6FEF-218A-B920-D42CFDC0EFE2}"/>
                </a:ext>
              </a:extLst>
            </p:cNvPr>
            <p:cNvGrpSpPr/>
            <p:nvPr/>
          </p:nvGrpSpPr>
          <p:grpSpPr>
            <a:xfrm>
              <a:off x="3581400" y="3695700"/>
              <a:ext cx="5090478" cy="916186"/>
              <a:chOff x="0" y="0"/>
              <a:chExt cx="1325542" cy="238571"/>
            </a:xfrm>
          </p:grpSpPr>
          <p:sp>
            <p:nvSpPr>
              <p:cNvPr id="40" name="Freeform 12">
                <a:extLst>
                  <a:ext uri="{FF2B5EF4-FFF2-40B4-BE49-F238E27FC236}">
                    <a16:creationId xmlns:a16="http://schemas.microsoft.com/office/drawing/2014/main" id="{664BA3BA-FC6C-8CFE-249F-CF3C043FDA2B}"/>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41" name="TextBox 13">
                <a:extLst>
                  <a:ext uri="{FF2B5EF4-FFF2-40B4-BE49-F238E27FC236}">
                    <a16:creationId xmlns:a16="http://schemas.microsoft.com/office/drawing/2014/main" id="{EB2D225B-B4A2-8020-7EBB-8FECF6E670EA}"/>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sp>
          <p:nvSpPr>
            <p:cNvPr id="39" name="TextBox 16">
              <a:extLst>
                <a:ext uri="{FF2B5EF4-FFF2-40B4-BE49-F238E27FC236}">
                  <a16:creationId xmlns:a16="http://schemas.microsoft.com/office/drawing/2014/main" id="{680C5759-11CC-D1F1-9212-7EB6A0FBC824}"/>
                </a:ext>
              </a:extLst>
            </p:cNvPr>
            <p:cNvSpPr txBox="1"/>
            <p:nvPr/>
          </p:nvSpPr>
          <p:spPr>
            <a:xfrm>
              <a:off x="7167067" y="3622542"/>
              <a:ext cx="1504810" cy="989344"/>
            </a:xfrm>
            <a:prstGeom prst="roundRect">
              <a:avLst/>
            </a:prstGeom>
          </p:spPr>
          <p:txBody>
            <a:bodyPr lIns="50800" tIns="50800" rIns="50800" bIns="50800" rtlCol="0" anchor="ctr"/>
            <a:lstStyle/>
            <a:p>
              <a:pPr algn="ctr">
                <a:lnSpc>
                  <a:spcPts val="2859"/>
                </a:lnSpc>
              </a:pPr>
              <a:endParaRPr/>
            </a:p>
          </p:txBody>
        </p:sp>
        <p:sp>
          <p:nvSpPr>
            <p:cNvPr id="35" name="TextBox 22">
              <a:extLst>
                <a:ext uri="{FF2B5EF4-FFF2-40B4-BE49-F238E27FC236}">
                  <a16:creationId xmlns:a16="http://schemas.microsoft.com/office/drawing/2014/main" id="{65040790-4DC9-321E-CC23-07A56F6BEB85}"/>
                </a:ext>
              </a:extLst>
            </p:cNvPr>
            <p:cNvSpPr txBox="1"/>
            <p:nvPr/>
          </p:nvSpPr>
          <p:spPr>
            <a:xfrm>
              <a:off x="3825879" y="3931391"/>
              <a:ext cx="3177254" cy="482633"/>
            </a:xfrm>
            <a:prstGeom prst="rect">
              <a:avLst/>
            </a:prstGeom>
          </p:spPr>
          <p:txBody>
            <a:bodyPr wrap="square" lIns="0" tIns="0" rIns="0" bIns="0" rtlCol="0" anchor="t">
              <a:spAutoFit/>
            </a:bodyPr>
            <a:lstStyle/>
            <a:p>
              <a:pPr>
                <a:lnSpc>
                  <a:spcPts val="3896"/>
                </a:lnSpc>
              </a:pPr>
              <a:r>
                <a:rPr lang="en-US" sz="3247" dirty="0">
                  <a:solidFill>
                    <a:srgbClr val="FFF4DE"/>
                  </a:solidFill>
                  <a:latin typeface="Open Sans Bold"/>
                </a:rPr>
                <a:t>Other features</a:t>
              </a:r>
            </a:p>
          </p:txBody>
        </p:sp>
      </p:grpSp>
      <p:grpSp>
        <p:nvGrpSpPr>
          <p:cNvPr id="47" name="Group 46">
            <a:extLst>
              <a:ext uri="{FF2B5EF4-FFF2-40B4-BE49-F238E27FC236}">
                <a16:creationId xmlns:a16="http://schemas.microsoft.com/office/drawing/2014/main" id="{DC35B3F3-EE02-928B-9B22-4D9D57799EC4}"/>
              </a:ext>
            </a:extLst>
          </p:cNvPr>
          <p:cNvGrpSpPr/>
          <p:nvPr/>
        </p:nvGrpSpPr>
        <p:grpSpPr>
          <a:xfrm>
            <a:off x="1171849" y="3995800"/>
            <a:ext cx="5090478" cy="3588646"/>
            <a:chOff x="6479965" y="3924296"/>
            <a:chExt cx="5090478" cy="3588646"/>
          </a:xfrm>
        </p:grpSpPr>
        <p:grpSp>
          <p:nvGrpSpPr>
            <p:cNvPr id="2" name="Group 1">
              <a:extLst>
                <a:ext uri="{FF2B5EF4-FFF2-40B4-BE49-F238E27FC236}">
                  <a16:creationId xmlns:a16="http://schemas.microsoft.com/office/drawing/2014/main" id="{A71F9D1C-44B5-FB4A-46FA-EEEAE16B2554}"/>
                </a:ext>
              </a:extLst>
            </p:cNvPr>
            <p:cNvGrpSpPr/>
            <p:nvPr/>
          </p:nvGrpSpPr>
          <p:grpSpPr>
            <a:xfrm>
              <a:off x="6479965" y="3924296"/>
              <a:ext cx="5090478" cy="3588646"/>
              <a:chOff x="3581400" y="3695700"/>
              <a:chExt cx="5090478" cy="3588646"/>
            </a:xfrm>
          </p:grpSpPr>
          <p:grpSp>
            <p:nvGrpSpPr>
              <p:cNvPr id="3" name="Group 8">
                <a:extLst>
                  <a:ext uri="{FF2B5EF4-FFF2-40B4-BE49-F238E27FC236}">
                    <a16:creationId xmlns:a16="http://schemas.microsoft.com/office/drawing/2014/main" id="{863D653E-ABE3-29FD-6FC7-9F4661BECF4F}"/>
                  </a:ext>
                </a:extLst>
              </p:cNvPr>
              <p:cNvGrpSpPr/>
              <p:nvPr/>
            </p:nvGrpSpPr>
            <p:grpSpPr>
              <a:xfrm>
                <a:off x="3581400" y="3695700"/>
                <a:ext cx="5090478" cy="3588646"/>
                <a:chOff x="0" y="0"/>
                <a:chExt cx="1325542" cy="934471"/>
              </a:xfrm>
            </p:grpSpPr>
            <p:sp>
              <p:nvSpPr>
                <p:cNvPr id="29" name="Freeform 9">
                  <a:extLst>
                    <a:ext uri="{FF2B5EF4-FFF2-40B4-BE49-F238E27FC236}">
                      <a16:creationId xmlns:a16="http://schemas.microsoft.com/office/drawing/2014/main" id="{368E0D10-FD26-5136-E3BE-4E82D0ACAB69}"/>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30" name="TextBox 10">
                  <a:extLst>
                    <a:ext uri="{FF2B5EF4-FFF2-40B4-BE49-F238E27FC236}">
                      <a16:creationId xmlns:a16="http://schemas.microsoft.com/office/drawing/2014/main" id="{C98C69AA-248A-BEF7-74EB-5170774BD9B1}"/>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31772FAB-D57D-5F66-F470-0FCD5356800F}"/>
                  </a:ext>
                </a:extLst>
              </p:cNvPr>
              <p:cNvGrpSpPr/>
              <p:nvPr/>
            </p:nvGrpSpPr>
            <p:grpSpPr>
              <a:xfrm>
                <a:off x="3581400" y="3695700"/>
                <a:ext cx="5090478" cy="916186"/>
                <a:chOff x="0" y="0"/>
                <a:chExt cx="1325542" cy="238571"/>
              </a:xfrm>
            </p:grpSpPr>
            <p:sp>
              <p:nvSpPr>
                <p:cNvPr id="26" name="Freeform 12">
                  <a:extLst>
                    <a:ext uri="{FF2B5EF4-FFF2-40B4-BE49-F238E27FC236}">
                      <a16:creationId xmlns:a16="http://schemas.microsoft.com/office/drawing/2014/main" id="{F79CCE56-30EA-5A6A-F80B-F97B96244E6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27" name="TextBox 13">
                  <a:extLst>
                    <a:ext uri="{FF2B5EF4-FFF2-40B4-BE49-F238E27FC236}">
                      <a16:creationId xmlns:a16="http://schemas.microsoft.com/office/drawing/2014/main" id="{00F7E4F6-5BDF-7DFA-4083-3A2DB5C41D92}"/>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5" name="Group 14">
                <a:extLst>
                  <a:ext uri="{FF2B5EF4-FFF2-40B4-BE49-F238E27FC236}">
                    <a16:creationId xmlns:a16="http://schemas.microsoft.com/office/drawing/2014/main" id="{5D2F33C7-2E61-4A3E-EBE9-9DB85C9828EE}"/>
                  </a:ext>
                </a:extLst>
              </p:cNvPr>
              <p:cNvGrpSpPr/>
              <p:nvPr/>
            </p:nvGrpSpPr>
            <p:grpSpPr>
              <a:xfrm>
                <a:off x="7167067" y="3695700"/>
                <a:ext cx="1504810" cy="916186"/>
                <a:chOff x="0" y="0"/>
                <a:chExt cx="391847" cy="238571"/>
              </a:xfrm>
            </p:grpSpPr>
            <p:sp>
              <p:nvSpPr>
                <p:cNvPr id="19" name="Freeform 15">
                  <a:extLst>
                    <a:ext uri="{FF2B5EF4-FFF2-40B4-BE49-F238E27FC236}">
                      <a16:creationId xmlns:a16="http://schemas.microsoft.com/office/drawing/2014/main" id="{2FEA7433-0F79-1BD3-1085-751A0959562F}"/>
                    </a:ext>
                  </a:extLst>
                </p:cNvPr>
                <p:cNvSpPr/>
                <p:nvPr/>
              </p:nvSpPr>
              <p:spPr>
                <a:xfrm>
                  <a:off x="0" y="0"/>
                  <a:ext cx="391847" cy="238571"/>
                </a:xfrm>
                <a:prstGeom prst="roundRect">
                  <a:avLst/>
                </a:prstGeom>
                <a:solidFill>
                  <a:srgbClr val="D9B6B1"/>
                </a:solidFill>
                <a:ln cap="rnd">
                  <a:noFill/>
                  <a:prstDash val="solid"/>
                  <a:round/>
                </a:ln>
              </p:spPr>
              <p:txBody>
                <a:bodyPr/>
                <a:lstStyle/>
                <a:p>
                  <a:endParaRPr lang="en-US"/>
                </a:p>
              </p:txBody>
            </p:sp>
            <p:sp>
              <p:nvSpPr>
                <p:cNvPr id="24" name="TextBox 16">
                  <a:extLst>
                    <a:ext uri="{FF2B5EF4-FFF2-40B4-BE49-F238E27FC236}">
                      <a16:creationId xmlns:a16="http://schemas.microsoft.com/office/drawing/2014/main" id="{D1B58B76-C691-E501-49D8-9D1DF0056D07}"/>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6" name="TextBox 22">
                <a:extLst>
                  <a:ext uri="{FF2B5EF4-FFF2-40B4-BE49-F238E27FC236}">
                    <a16:creationId xmlns:a16="http://schemas.microsoft.com/office/drawing/2014/main" id="{4AF80F9D-1D7E-2A40-6E68-BAF93C6E43D1}"/>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7" name="TextBox 23">
                <a:extLst>
                  <a:ext uri="{FF2B5EF4-FFF2-40B4-BE49-F238E27FC236}">
                    <a16:creationId xmlns:a16="http://schemas.microsoft.com/office/drawing/2014/main" id="{5129F358-17B2-F413-75E3-702B12ABDFD1}"/>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1</a:t>
                </a:r>
              </a:p>
            </p:txBody>
          </p:sp>
          <p:sp>
            <p:nvSpPr>
              <p:cNvPr id="17" name="TextBox 25">
                <a:extLst>
                  <a:ext uri="{FF2B5EF4-FFF2-40B4-BE49-F238E27FC236}">
                    <a16:creationId xmlns:a16="http://schemas.microsoft.com/office/drawing/2014/main" id="{37AA3155-CB43-73E4-DD6F-6A094C3EC826}"/>
                  </a:ext>
                </a:extLst>
              </p:cNvPr>
              <p:cNvSpPr txBox="1"/>
              <p:nvPr/>
            </p:nvSpPr>
            <p:spPr>
              <a:xfrm>
                <a:off x="4012672" y="4827695"/>
                <a:ext cx="4182846" cy="448841"/>
              </a:xfrm>
              <a:prstGeom prst="rect">
                <a:avLst/>
              </a:prstGeom>
            </p:spPr>
            <p:txBody>
              <a:bodyPr lIns="0" tIns="0" rIns="0" bIns="0" rtlCol="0" anchor="t">
                <a:spAutoFit/>
              </a:bodyPr>
              <a:lstStyle/>
              <a:p>
                <a:pPr>
                  <a:lnSpc>
                    <a:spcPts val="3497"/>
                  </a:lnSpc>
                </a:pPr>
                <a:endParaRPr lang="en-US" sz="2498" dirty="0">
                  <a:solidFill>
                    <a:srgbClr val="000000"/>
                  </a:solidFill>
                  <a:latin typeface="Sukar"/>
                </a:endParaRPr>
              </a:p>
            </p:txBody>
          </p:sp>
        </p:grpSp>
        <p:sp>
          <p:nvSpPr>
            <p:cNvPr id="46" name="TextBox 45">
              <a:extLst>
                <a:ext uri="{FF2B5EF4-FFF2-40B4-BE49-F238E27FC236}">
                  <a16:creationId xmlns:a16="http://schemas.microsoft.com/office/drawing/2014/main" id="{383521BA-E2BE-1349-45D3-57F7CAD2482E}"/>
                </a:ext>
              </a:extLst>
            </p:cNvPr>
            <p:cNvSpPr txBox="1"/>
            <p:nvPr/>
          </p:nvSpPr>
          <p:spPr>
            <a:xfrm>
              <a:off x="6789342" y="5232862"/>
              <a:ext cx="4639962" cy="1887696"/>
            </a:xfrm>
            <a:prstGeom prst="rect">
              <a:avLst/>
            </a:prstGeom>
            <a:noFill/>
          </p:spPr>
          <p:txBody>
            <a:bodyPr wrap="square">
              <a:spAutoFit/>
            </a:bodyPr>
            <a:lstStyle/>
            <a:p>
              <a:pPr>
                <a:lnSpc>
                  <a:spcPts val="3497"/>
                </a:lnSpc>
              </a:pPr>
              <a:r>
                <a:rPr lang="en-US" sz="2800" dirty="0">
                  <a:solidFill>
                    <a:srgbClr val="000000"/>
                  </a:solidFill>
                  <a:latin typeface="Sukar" panose="020B0604020202020204" charset="0"/>
                  <a:cs typeface="Sukar" panose="020B0604020202020204" charset="0"/>
                </a:rPr>
                <a:t>Develop a feature with AI that discovers and provides detailed information about </a:t>
              </a:r>
              <a:r>
                <a:rPr lang="en-US" sz="2800" b="1" dirty="0">
                  <a:solidFill>
                    <a:srgbClr val="000000"/>
                  </a:solidFill>
                  <a:latin typeface="Sukar" panose="020B0604020202020204" charset="0"/>
                  <a:cs typeface="Sukar" panose="020B0604020202020204" charset="0"/>
                </a:rPr>
                <a:t>different types of all pets</a:t>
              </a:r>
            </a:p>
          </p:txBody>
        </p:sp>
      </p:grpSp>
      <p:sp>
        <p:nvSpPr>
          <p:cNvPr id="50" name="TextBox 49">
            <a:extLst>
              <a:ext uri="{FF2B5EF4-FFF2-40B4-BE49-F238E27FC236}">
                <a16:creationId xmlns:a16="http://schemas.microsoft.com/office/drawing/2014/main" id="{093A723B-0EC2-1145-D1F6-AD4B32CEF1D4}"/>
              </a:ext>
            </a:extLst>
          </p:cNvPr>
          <p:cNvSpPr txBox="1"/>
          <p:nvPr/>
        </p:nvSpPr>
        <p:spPr>
          <a:xfrm>
            <a:off x="12740429" y="4985140"/>
            <a:ext cx="4845998" cy="2569934"/>
          </a:xfrm>
          <a:prstGeom prst="rect">
            <a:avLst/>
          </a:prstGeom>
          <a:noFill/>
        </p:spPr>
        <p:txBody>
          <a:bodyPr wrap="square">
            <a:spAutoFit/>
          </a:bodyPr>
          <a:lstStyle/>
          <a:p>
            <a:pPr marL="285750" indent="-285750">
              <a:buFont typeface="Arial" panose="020B0604020202020204" pitchFamily="34" charset="0"/>
              <a:buChar char="•"/>
            </a:pPr>
            <a:r>
              <a:rPr lang="en-US" sz="2300" dirty="0">
                <a:latin typeface="Sukar" panose="020B0604020202020204" charset="0"/>
                <a:cs typeface="Sukar" panose="020B0604020202020204" charset="0"/>
              </a:rPr>
              <a:t>Adding Arabic language to the application.</a:t>
            </a:r>
          </a:p>
          <a:p>
            <a:pPr marL="285750" indent="-285750">
              <a:buFont typeface="Arial" panose="020B0604020202020204" pitchFamily="34" charset="0"/>
              <a:buChar char="•"/>
            </a:pPr>
            <a:r>
              <a:rPr lang="en-US" sz="2300" dirty="0">
                <a:latin typeface="Sukar" panose="020B0604020202020204" charset="0"/>
                <a:cs typeface="Sukar" panose="020B0604020202020204" charset="0"/>
              </a:rPr>
              <a:t>Adding a community for a pet lovers like a Facebook but for users of this app.</a:t>
            </a:r>
          </a:p>
          <a:p>
            <a:pPr marL="285750" indent="-285750">
              <a:buFont typeface="Arial" panose="020B0604020202020204" pitchFamily="34" charset="0"/>
              <a:buChar char="•"/>
            </a:pPr>
            <a:r>
              <a:rPr lang="en-US" sz="2300" dirty="0">
                <a:latin typeface="Sukar" panose="020B0604020202020204" charset="0"/>
                <a:cs typeface="Sukar" panose="020B0604020202020204" charset="0"/>
              </a:rPr>
              <a:t>Add a store that sells pet care supplies.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4372351" y="1434001"/>
            <a:ext cx="9247218" cy="7120358"/>
          </a:xfrm>
          <a:custGeom>
            <a:avLst/>
            <a:gdLst/>
            <a:ahLst/>
            <a:cxnLst/>
            <a:rect l="l" t="t" r="r" b="b"/>
            <a:pathLst>
              <a:path w="9247218" h="7120358">
                <a:moveTo>
                  <a:pt x="0" y="0"/>
                </a:moveTo>
                <a:lnTo>
                  <a:pt x="9247218" y="0"/>
                </a:lnTo>
                <a:lnTo>
                  <a:pt x="9247218" y="7120358"/>
                </a:lnTo>
                <a:lnTo>
                  <a:pt x="0" y="712035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201903" y="600075"/>
            <a:ext cx="7847411" cy="1857881"/>
          </a:xfrm>
          <a:prstGeom prst="rect">
            <a:avLst/>
          </a:prstGeom>
          <a:effectLst>
            <a:outerShdw blurRad="63500" dist="38100" dir="2700000">
              <a:srgbClr val="000000">
                <a:alpha val="18000"/>
              </a:srgbClr>
            </a:outerShdw>
          </a:effectLst>
        </p:spPr>
        <p:txBody>
          <a:bodyPr wrap="square" lIns="0" tIns="0" rIns="0" bIns="0" rtlCol="0" anchor="t">
            <a:spAutoFit/>
          </a:bodyPr>
          <a:lstStyle/>
          <a:p>
            <a:pPr algn="ctr">
              <a:lnSpc>
                <a:spcPts val="15679"/>
              </a:lnSpc>
              <a:spcBef>
                <a:spcPct val="0"/>
              </a:spcBef>
            </a:pPr>
            <a:r>
              <a:rPr lang="en-US" sz="11150" dirty="0">
                <a:solidFill>
                  <a:srgbClr val="41989B"/>
                </a:solidFill>
                <a:latin typeface="Paytone One"/>
              </a:rPr>
              <a:t>Conclusion</a:t>
            </a:r>
          </a:p>
        </p:txBody>
      </p:sp>
      <p:sp>
        <p:nvSpPr>
          <p:cNvPr id="4" name="TextBox 4"/>
          <p:cNvSpPr txBox="1"/>
          <p:nvPr/>
        </p:nvSpPr>
        <p:spPr>
          <a:xfrm>
            <a:off x="1492784" y="3247507"/>
            <a:ext cx="15006353" cy="4441521"/>
          </a:xfrm>
          <a:prstGeom prst="rect">
            <a:avLst/>
          </a:prstGeom>
        </p:spPr>
        <p:txBody>
          <a:bodyPr lIns="0" tIns="0" rIns="0" bIns="0" rtlCol="0" anchor="t">
            <a:spAutoFit/>
          </a:bodyPr>
          <a:lstStyle/>
          <a:p>
            <a:pPr algn="ctr">
              <a:lnSpc>
                <a:spcPts val="5079"/>
              </a:lnSpc>
            </a:pPr>
            <a:r>
              <a:rPr lang="en-US" sz="3627">
                <a:solidFill>
                  <a:srgbClr val="000000"/>
                </a:solidFill>
                <a:latin typeface="Sukar Bold"/>
              </a:rPr>
              <a:t>In conclusion, our pet care app offers a seamless and enriching experience for modern pet owners. It provides a holistic approach to pet care, fostering a sense of community and support.</a:t>
            </a:r>
          </a:p>
          <a:p>
            <a:pPr algn="ctr">
              <a:lnSpc>
                <a:spcPts val="5079"/>
              </a:lnSpc>
            </a:pPr>
            <a:endParaRPr lang="en-US" sz="3627">
              <a:solidFill>
                <a:srgbClr val="000000"/>
              </a:solidFill>
              <a:latin typeface="Sukar Bold"/>
            </a:endParaRPr>
          </a:p>
          <a:p>
            <a:pPr algn="ctr">
              <a:lnSpc>
                <a:spcPts val="5079"/>
              </a:lnSpc>
            </a:pPr>
            <a:r>
              <a:rPr lang="en-US" sz="3627">
                <a:solidFill>
                  <a:srgbClr val="000000"/>
                </a:solidFill>
                <a:latin typeface="Sukar Bold"/>
              </a:rPr>
              <a:t>Embrace a new era of simplified pet ownership with our intuitive and user-friendly application. Your furry friend deserves the best, and we're here to make it effortlessly accessible for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rot="640105" flipH="1">
            <a:off x="11600746" y="884168"/>
            <a:ext cx="1241284" cy="1137326"/>
          </a:xfrm>
          <a:custGeom>
            <a:avLst/>
            <a:gdLst/>
            <a:ahLst/>
            <a:cxnLst/>
            <a:rect l="l" t="t" r="r" b="b"/>
            <a:pathLst>
              <a:path w="1241284" h="1137326">
                <a:moveTo>
                  <a:pt x="1241284" y="0"/>
                </a:moveTo>
                <a:lnTo>
                  <a:pt x="0" y="0"/>
                </a:lnTo>
                <a:lnTo>
                  <a:pt x="0" y="1137326"/>
                </a:lnTo>
                <a:lnTo>
                  <a:pt x="1241284" y="1137326"/>
                </a:lnTo>
                <a:lnTo>
                  <a:pt x="124128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4354980" y="954847"/>
            <a:ext cx="8888653" cy="1231106"/>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9600"/>
              </a:lnSpc>
            </a:pPr>
            <a:r>
              <a:rPr lang="en-US" sz="8000" dirty="0">
                <a:solidFill>
                  <a:srgbClr val="41989B"/>
                </a:solidFill>
                <a:latin typeface="Paytone One" panose="020B0604020202020204" charset="0"/>
              </a:rPr>
              <a:t>References</a:t>
            </a:r>
          </a:p>
        </p:txBody>
      </p:sp>
      <p:sp>
        <p:nvSpPr>
          <p:cNvPr id="4" name="TextBox 4"/>
          <p:cNvSpPr txBox="1"/>
          <p:nvPr/>
        </p:nvSpPr>
        <p:spPr>
          <a:xfrm>
            <a:off x="4676863" y="3224125"/>
            <a:ext cx="8569712" cy="440505"/>
          </a:xfrm>
          <a:prstGeom prst="rect">
            <a:avLst/>
          </a:prstGeom>
        </p:spPr>
        <p:txBody>
          <a:bodyPr lIns="0" tIns="0" rIns="0" bIns="0" rtlCol="0" anchor="t">
            <a:spAutoFit/>
          </a:bodyPr>
          <a:lstStyle/>
          <a:p>
            <a:pPr marL="237489" lvl="1" algn="ctr">
              <a:lnSpc>
                <a:spcPts val="3739"/>
              </a:lnSpc>
            </a:pPr>
            <a:r>
              <a:rPr lang="en-US" sz="2199" u="sng" dirty="0">
                <a:solidFill>
                  <a:srgbClr val="204493"/>
                </a:solidFill>
                <a:latin typeface="League Spartan"/>
              </a:rPr>
              <a:t>https://github.com/ZhouGuoXiong/MC-SCMNet</a:t>
            </a:r>
          </a:p>
        </p:txBody>
      </p:sp>
      <p:sp>
        <p:nvSpPr>
          <p:cNvPr id="5" name="TextBox 5"/>
          <p:cNvSpPr txBox="1"/>
          <p:nvPr/>
        </p:nvSpPr>
        <p:spPr>
          <a:xfrm>
            <a:off x="7300306" y="2628900"/>
            <a:ext cx="3687387" cy="510501"/>
          </a:xfrm>
          <a:prstGeom prst="rect">
            <a:avLst/>
          </a:prstGeom>
        </p:spPr>
        <p:txBody>
          <a:bodyPr lIns="0" tIns="0" rIns="0" bIns="0" rtlCol="0" anchor="t">
            <a:spAutoFit/>
          </a:bodyPr>
          <a:lstStyle/>
          <a:p>
            <a:pPr marL="0" lvl="0" indent="0" algn="ctr">
              <a:lnSpc>
                <a:spcPts val="4193"/>
              </a:lnSpc>
              <a:spcBef>
                <a:spcPct val="0"/>
              </a:spcBef>
            </a:pPr>
            <a:r>
              <a:rPr lang="en-US" sz="2995" dirty="0">
                <a:solidFill>
                  <a:srgbClr val="D49694"/>
                </a:solidFill>
                <a:latin typeface="League Spartan"/>
              </a:rPr>
              <a:t>datasets resources</a:t>
            </a:r>
          </a:p>
        </p:txBody>
      </p:sp>
      <p:sp>
        <p:nvSpPr>
          <p:cNvPr id="6" name="TextBox 6"/>
          <p:cNvSpPr txBox="1"/>
          <p:nvPr/>
        </p:nvSpPr>
        <p:spPr>
          <a:xfrm>
            <a:off x="3038783" y="3994265"/>
            <a:ext cx="12210430" cy="433196"/>
          </a:xfrm>
          <a:prstGeom prst="rect">
            <a:avLst/>
          </a:prstGeom>
        </p:spPr>
        <p:txBody>
          <a:bodyPr lIns="0" tIns="0" rIns="0" bIns="0" rtlCol="0" anchor="t">
            <a:spAutoFit/>
          </a:bodyPr>
          <a:lstStyle/>
          <a:p>
            <a:pPr marL="237490" lvl="1" algn="ctr">
              <a:lnSpc>
                <a:spcPts val="3737"/>
              </a:lnSpc>
            </a:pPr>
            <a:r>
              <a:rPr lang="en-US" sz="2010" u="sng" dirty="0">
                <a:solidFill>
                  <a:srgbClr val="204493"/>
                </a:solidFill>
                <a:latin typeface="League Spartan"/>
                <a:hlinkClick r:id="rId5">
                  <a:extLst>
                    <a:ext uri="{A12FA001-AC4F-418D-AE19-62706E023703}">
                      <ahyp:hlinkClr xmlns:ahyp="http://schemas.microsoft.com/office/drawing/2018/hyperlinkcolor" val="tx"/>
                    </a:ext>
                  </a:extLst>
                </a:hlinkClick>
              </a:rPr>
              <a:t>https://www.kaggle.com/datasets/paulopinheiro/vgg-oxford-pet-iii-t-dataset/data</a:t>
            </a:r>
          </a:p>
        </p:txBody>
      </p:sp>
      <p:sp>
        <p:nvSpPr>
          <p:cNvPr id="7" name="TextBox 7"/>
          <p:cNvSpPr txBox="1"/>
          <p:nvPr/>
        </p:nvSpPr>
        <p:spPr>
          <a:xfrm>
            <a:off x="928098" y="7658100"/>
            <a:ext cx="16106975" cy="2148409"/>
          </a:xfrm>
          <a:prstGeom prst="rect">
            <a:avLst/>
          </a:prstGeom>
        </p:spPr>
        <p:txBody>
          <a:bodyPr lIns="0" tIns="0" rIns="0" bIns="0" rtlCol="0" anchor="t">
            <a:spAutoFit/>
          </a:bodyPr>
          <a:lstStyle/>
          <a:p>
            <a:pPr marL="217081" lvl="1" algn="ctr">
              <a:lnSpc>
                <a:spcPts val="3418"/>
              </a:lnSpc>
            </a:pPr>
            <a:r>
              <a:rPr lang="en-US" sz="2010" u="sng" dirty="0">
                <a:solidFill>
                  <a:srgbClr val="204493"/>
                </a:solidFill>
                <a:latin typeface="League Spartan"/>
              </a:rPr>
              <a:t>https://www.healthforanimals.org/reports/pet-care-report/global-trends-in-the-pet-population/#ownership</a:t>
            </a:r>
            <a:br>
              <a:rPr lang="en-US" sz="2010" u="sng" dirty="0">
                <a:solidFill>
                  <a:srgbClr val="204493"/>
                </a:solidFill>
                <a:latin typeface="League Spartan"/>
              </a:rPr>
            </a:br>
            <a:endParaRPr lang="en-US" sz="2010" u="sng" dirty="0">
              <a:solidFill>
                <a:srgbClr val="204493"/>
              </a:solidFill>
              <a:latin typeface="League Spartan"/>
            </a:endParaRPr>
          </a:p>
          <a:p>
            <a:pPr marL="217081" lvl="1" algn="ctr">
              <a:lnSpc>
                <a:spcPts val="3418"/>
              </a:lnSpc>
            </a:pPr>
            <a:r>
              <a:rPr lang="en-US" sz="2010" u="sng" dirty="0">
                <a:solidFill>
                  <a:srgbClr val="204493"/>
                </a:solidFill>
                <a:latin typeface="League Spartan"/>
              </a:rPr>
              <a:t>https://www.forbes.com/advisor/pet-insurance/pet-ownership-statistics/</a:t>
            </a:r>
            <a:br>
              <a:rPr lang="en-US" sz="2010" u="sng" dirty="0">
                <a:solidFill>
                  <a:srgbClr val="204493"/>
                </a:solidFill>
                <a:latin typeface="League Spartan"/>
              </a:rPr>
            </a:br>
            <a:endParaRPr lang="en-US" sz="2010" u="sng" dirty="0">
              <a:solidFill>
                <a:srgbClr val="204493"/>
              </a:solidFill>
              <a:latin typeface="League Spartan"/>
            </a:endParaRPr>
          </a:p>
          <a:p>
            <a:pPr marL="217081" lvl="1" algn="ctr">
              <a:lnSpc>
                <a:spcPts val="3418"/>
              </a:lnSpc>
            </a:pPr>
            <a:r>
              <a:rPr lang="en-US" sz="2010" u="sng" dirty="0">
                <a:solidFill>
                  <a:srgbClr val="204493"/>
                </a:solidFill>
                <a:latin typeface="League Spartan"/>
              </a:rPr>
              <a:t>https://www.gfk.com/insights/mans-best-friend-global-pet-ownership-and-feeding-trends</a:t>
            </a:r>
          </a:p>
        </p:txBody>
      </p:sp>
      <p:sp>
        <p:nvSpPr>
          <p:cNvPr id="8" name="TextBox 8"/>
          <p:cNvSpPr txBox="1"/>
          <p:nvPr/>
        </p:nvSpPr>
        <p:spPr>
          <a:xfrm>
            <a:off x="7322877" y="7057908"/>
            <a:ext cx="4007528" cy="504942"/>
          </a:xfrm>
          <a:prstGeom prst="rect">
            <a:avLst/>
          </a:prstGeom>
        </p:spPr>
        <p:txBody>
          <a:bodyPr lIns="0" tIns="0" rIns="0" bIns="0" rtlCol="0" anchor="t">
            <a:spAutoFit/>
          </a:bodyPr>
          <a:lstStyle/>
          <a:p>
            <a:pPr marL="0" lvl="0" indent="0" algn="ctr">
              <a:lnSpc>
                <a:spcPts val="4193"/>
              </a:lnSpc>
              <a:spcBef>
                <a:spcPct val="0"/>
              </a:spcBef>
            </a:pPr>
            <a:r>
              <a:rPr lang="en-US" sz="2995" u="none" strike="noStrike" dirty="0">
                <a:solidFill>
                  <a:srgbClr val="D49694"/>
                </a:solidFill>
                <a:latin typeface="League Spartan"/>
              </a:rPr>
              <a:t>sources of statistics :</a:t>
            </a:r>
          </a:p>
        </p:txBody>
      </p:sp>
      <p:sp>
        <p:nvSpPr>
          <p:cNvPr id="13" name="TextBox 6">
            <a:extLst>
              <a:ext uri="{FF2B5EF4-FFF2-40B4-BE49-F238E27FC236}">
                <a16:creationId xmlns:a16="http://schemas.microsoft.com/office/drawing/2014/main" id="{7ED4D087-11BE-0D83-B0A2-8BC00DB45844}"/>
              </a:ext>
            </a:extLst>
          </p:cNvPr>
          <p:cNvSpPr txBox="1"/>
          <p:nvPr/>
        </p:nvSpPr>
        <p:spPr>
          <a:xfrm>
            <a:off x="3201198" y="4777251"/>
            <a:ext cx="12210430" cy="433196"/>
          </a:xfrm>
          <a:prstGeom prst="rect">
            <a:avLst/>
          </a:prstGeom>
        </p:spPr>
        <p:txBody>
          <a:bodyPr lIns="0" tIns="0" rIns="0" bIns="0" rtlCol="0" anchor="t">
            <a:spAutoFit/>
          </a:bodyPr>
          <a:lstStyle/>
          <a:p>
            <a:pPr marL="237490" lvl="1" algn="ctr">
              <a:lnSpc>
                <a:spcPts val="3736"/>
              </a:lnSpc>
            </a:pPr>
            <a:r>
              <a:rPr lang="en-US" sz="2000" u="sng" dirty="0">
                <a:solidFill>
                  <a:srgbClr val="204493"/>
                </a:solidFill>
                <a:latin typeface="League Spartan"/>
                <a:ea typeface="+mn-lt"/>
                <a:cs typeface="+mn-lt"/>
              </a:rPr>
              <a:t>https://www.kaggle.com/datasets/yashmotiani/dogs-skin-disease-dataset</a:t>
            </a:r>
            <a:endParaRPr lang="en-US" u="sng" dirty="0">
              <a:latin typeface="League Spartan"/>
            </a:endParaRPr>
          </a:p>
        </p:txBody>
      </p:sp>
      <p:sp>
        <p:nvSpPr>
          <p:cNvPr id="14" name="TextBox 6">
            <a:extLst>
              <a:ext uri="{FF2B5EF4-FFF2-40B4-BE49-F238E27FC236}">
                <a16:creationId xmlns:a16="http://schemas.microsoft.com/office/drawing/2014/main" id="{1220399C-3021-2ACC-0C3A-B0F0DDF39B3F}"/>
              </a:ext>
            </a:extLst>
          </p:cNvPr>
          <p:cNvSpPr txBox="1"/>
          <p:nvPr/>
        </p:nvSpPr>
        <p:spPr>
          <a:xfrm>
            <a:off x="2413224" y="5540082"/>
            <a:ext cx="13461548" cy="907300"/>
          </a:xfrm>
          <a:prstGeom prst="rect">
            <a:avLst/>
          </a:prstGeom>
        </p:spPr>
        <p:txBody>
          <a:bodyPr wrap="square" lIns="0" tIns="0" rIns="0" bIns="0" rtlCol="0" anchor="t">
            <a:spAutoFit/>
          </a:bodyPr>
          <a:lstStyle/>
          <a:p>
            <a:pPr marL="237490" lvl="1" algn="ctr">
              <a:lnSpc>
                <a:spcPts val="3736"/>
              </a:lnSpc>
            </a:pPr>
            <a:r>
              <a:rPr lang="en-US" sz="2000" u="sng" dirty="0">
                <a:solidFill>
                  <a:srgbClr val="204493"/>
                </a:solidFill>
                <a:latin typeface="League Spartan"/>
                <a:ea typeface="+mn-lt"/>
                <a:cs typeface="+mn-lt"/>
              </a:rPr>
              <a:t>https://universe.roboflow.com/shimalka-yohan/dog-disease-detection/browse?queryText=&amp;pageSize=50&amp;startingIndex=0&amp;browseQuery=true</a:t>
            </a:r>
            <a:endParaRPr lang="en-US" u="sng" dirty="0">
              <a:latin typeface="League Spart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rot="640105" flipH="1">
            <a:off x="12972346" y="393457"/>
            <a:ext cx="1241284" cy="1137326"/>
          </a:xfrm>
          <a:custGeom>
            <a:avLst/>
            <a:gdLst/>
            <a:ahLst/>
            <a:cxnLst/>
            <a:rect l="l" t="t" r="r" b="b"/>
            <a:pathLst>
              <a:path w="1241284" h="1137326">
                <a:moveTo>
                  <a:pt x="1241284" y="0"/>
                </a:moveTo>
                <a:lnTo>
                  <a:pt x="0" y="0"/>
                </a:lnTo>
                <a:lnTo>
                  <a:pt x="0" y="1137326"/>
                </a:lnTo>
                <a:lnTo>
                  <a:pt x="1241284" y="1137326"/>
                </a:lnTo>
                <a:lnTo>
                  <a:pt x="124128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4206779" y="278575"/>
            <a:ext cx="8888653" cy="1231106"/>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9600"/>
              </a:lnSpc>
            </a:pPr>
            <a:r>
              <a:rPr lang="en-US" sz="8000" dirty="0">
                <a:solidFill>
                  <a:srgbClr val="41989B"/>
                </a:solidFill>
                <a:latin typeface="Paytone One" panose="020B0604020202020204" charset="0"/>
              </a:rPr>
              <a:t>References cont.</a:t>
            </a:r>
          </a:p>
        </p:txBody>
      </p:sp>
      <p:sp>
        <p:nvSpPr>
          <p:cNvPr id="5" name="TextBox 5"/>
          <p:cNvSpPr txBox="1"/>
          <p:nvPr/>
        </p:nvSpPr>
        <p:spPr>
          <a:xfrm>
            <a:off x="7191740" y="1994954"/>
            <a:ext cx="4343400" cy="519181"/>
          </a:xfrm>
          <a:prstGeom prst="rect">
            <a:avLst/>
          </a:prstGeom>
        </p:spPr>
        <p:txBody>
          <a:bodyPr wrap="square" lIns="0" tIns="0" rIns="0" bIns="0" rtlCol="0" anchor="t">
            <a:spAutoFit/>
          </a:bodyPr>
          <a:lstStyle/>
          <a:p>
            <a:pPr marL="0" lvl="0" indent="0" algn="ctr">
              <a:lnSpc>
                <a:spcPts val="4193"/>
              </a:lnSpc>
              <a:spcBef>
                <a:spcPct val="0"/>
              </a:spcBef>
            </a:pPr>
            <a:r>
              <a:rPr lang="en-US" sz="2995" dirty="0">
                <a:solidFill>
                  <a:srgbClr val="D49694"/>
                </a:solidFill>
                <a:latin typeface="League Spartan"/>
              </a:rPr>
              <a:t>Scrapping resources </a:t>
            </a:r>
          </a:p>
        </p:txBody>
      </p:sp>
      <p:sp>
        <p:nvSpPr>
          <p:cNvPr id="6" name="TextBox 6"/>
          <p:cNvSpPr txBox="1"/>
          <p:nvPr/>
        </p:nvSpPr>
        <p:spPr>
          <a:xfrm>
            <a:off x="2515803" y="2750166"/>
            <a:ext cx="13256393" cy="907684"/>
          </a:xfrm>
          <a:prstGeom prst="rect">
            <a:avLst/>
          </a:prstGeom>
        </p:spPr>
        <p:txBody>
          <a:bodyPr wrap="square" lIns="0" tIns="0" rIns="0" bIns="0" rtlCol="0" anchor="t">
            <a:spAutoFit/>
          </a:bodyPr>
          <a:lstStyle/>
          <a:p>
            <a:pPr marL="474345" lvl="1" indent="-236855" algn="ctr">
              <a:lnSpc>
                <a:spcPts val="3737"/>
              </a:lnSpc>
              <a:buFont typeface="Arial"/>
              <a:buChar char="•"/>
            </a:pPr>
            <a:r>
              <a:rPr lang="en-US" sz="2010" u="sng" dirty="0">
                <a:solidFill>
                  <a:srgbClr val="204493"/>
                </a:solidFill>
                <a:latin typeface="League Spartan"/>
                <a:hlinkClick r:id="rId5">
                  <a:extLst>
                    <a:ext uri="{A12FA001-AC4F-418D-AE19-62706E023703}">
                      <ahyp:hlinkClr xmlns:ahyp="http://schemas.microsoft.com/office/drawing/2018/hyperlinkcolor" val="tx"/>
                    </a:ext>
                  </a:extLst>
                </a:hlinkClick>
              </a:rPr>
              <a:t>https://www.msdvetmanual.com/immune-system/immunologic-diseases/hypersensitivity-diseases-in-animals#Immune-Mediated-Arthritis_v48829523</a:t>
            </a:r>
          </a:p>
        </p:txBody>
      </p:sp>
      <p:sp>
        <p:nvSpPr>
          <p:cNvPr id="9" name="TextBox 9"/>
          <p:cNvSpPr txBox="1"/>
          <p:nvPr/>
        </p:nvSpPr>
        <p:spPr>
          <a:xfrm>
            <a:off x="8409457" y="7710717"/>
            <a:ext cx="1469086" cy="512082"/>
          </a:xfrm>
          <a:prstGeom prst="rect">
            <a:avLst/>
          </a:prstGeom>
        </p:spPr>
        <p:txBody>
          <a:bodyPr lIns="0" tIns="0" rIns="0" bIns="0" rtlCol="0" anchor="t">
            <a:spAutoFit/>
          </a:bodyPr>
          <a:lstStyle/>
          <a:p>
            <a:pPr marL="0" lvl="0" indent="0" algn="ctr">
              <a:lnSpc>
                <a:spcPts val="4193"/>
              </a:lnSpc>
              <a:spcBef>
                <a:spcPct val="0"/>
              </a:spcBef>
            </a:pPr>
            <a:r>
              <a:rPr lang="en-US" sz="2995" u="none" strike="noStrike" dirty="0">
                <a:solidFill>
                  <a:srgbClr val="D49694"/>
                </a:solidFill>
                <a:latin typeface="League Spartan"/>
              </a:rPr>
              <a:t>Articles</a:t>
            </a:r>
          </a:p>
        </p:txBody>
      </p:sp>
      <p:sp>
        <p:nvSpPr>
          <p:cNvPr id="10" name="TextBox 10"/>
          <p:cNvSpPr txBox="1"/>
          <p:nvPr/>
        </p:nvSpPr>
        <p:spPr>
          <a:xfrm>
            <a:off x="1612524" y="8385396"/>
            <a:ext cx="15501828" cy="432811"/>
          </a:xfrm>
          <a:prstGeom prst="rect">
            <a:avLst/>
          </a:prstGeom>
        </p:spPr>
        <p:txBody>
          <a:bodyPr wrap="square" lIns="0" tIns="0" rIns="0" bIns="0" rtlCol="0" anchor="t">
            <a:spAutoFit/>
          </a:bodyPr>
          <a:lstStyle/>
          <a:p>
            <a:pPr marL="474345" lvl="1" indent="-237490" algn="ctr">
              <a:lnSpc>
                <a:spcPts val="3739"/>
              </a:lnSpc>
              <a:buFont typeface="Arial"/>
              <a:buChar char="•"/>
            </a:pPr>
            <a:r>
              <a:rPr lang="en-US" sz="2010" u="sng" dirty="0">
                <a:solidFill>
                  <a:srgbClr val="204493"/>
                </a:solidFill>
                <a:latin typeface="League Spartan"/>
                <a:hlinkClick r:id="rId6" tooltip="https://link.springer.com/article/10.1007/s13273-022-00249-7">
                  <a:extLst>
                    <a:ext uri="{A12FA001-AC4F-418D-AE19-62706E023703}">
                      <ahyp:hlinkClr xmlns:ahyp="http://schemas.microsoft.com/office/drawing/2018/hyperlinkcolor" val="tx"/>
                    </a:ext>
                  </a:extLst>
                </a:hlinkClick>
              </a:rPr>
              <a:t>https://www.healthforanimals.org/reports/pet-care-report/global-trends-in-the-pet-population/#ownership</a:t>
            </a:r>
            <a:endParaRPr lang="en-US" sz="2010" u="sng" dirty="0">
              <a:solidFill>
                <a:srgbClr val="204493"/>
              </a:solidFill>
              <a:latin typeface="League Spartan"/>
            </a:endParaRPr>
          </a:p>
        </p:txBody>
      </p:sp>
      <p:sp>
        <p:nvSpPr>
          <p:cNvPr id="11" name="TextBox 11"/>
          <p:cNvSpPr txBox="1"/>
          <p:nvPr/>
        </p:nvSpPr>
        <p:spPr>
          <a:xfrm>
            <a:off x="4711277" y="9291685"/>
            <a:ext cx="8865444" cy="382254"/>
          </a:xfrm>
          <a:prstGeom prst="rect">
            <a:avLst/>
          </a:prstGeom>
        </p:spPr>
        <p:txBody>
          <a:bodyPr wrap="square" lIns="0" tIns="0" rIns="0" bIns="0" rtlCol="0" anchor="t">
            <a:spAutoFit/>
          </a:bodyPr>
          <a:lstStyle/>
          <a:p>
            <a:pPr marL="474979" lvl="1" indent="-237490">
              <a:lnSpc>
                <a:spcPts val="3079"/>
              </a:lnSpc>
              <a:buFont typeface="Arial"/>
              <a:buChar char="•"/>
            </a:pPr>
            <a:r>
              <a:rPr lang="en-US" sz="2010" u="sng" dirty="0">
                <a:solidFill>
                  <a:srgbClr val="204493"/>
                </a:solidFill>
                <a:latin typeface="League Spartan"/>
                <a:hlinkClick r:id="rId7" tooltip="https://www.hindawi.com/journals/js/2023/5602595/">
                  <a:extLst>
                    <a:ext uri="{A12FA001-AC4F-418D-AE19-62706E023703}">
                      <ahyp:hlinkClr xmlns:ahyp="http://schemas.microsoft.com/office/drawing/2018/hyperlinkcolor" val="tx"/>
                    </a:ext>
                  </a:extLst>
                </a:hlinkClick>
              </a:rPr>
              <a:t>https://www.hindawi.com/journals/js/2023/5602595/</a:t>
            </a:r>
          </a:p>
        </p:txBody>
      </p:sp>
      <p:sp>
        <p:nvSpPr>
          <p:cNvPr id="13" name="TextBox 6">
            <a:extLst>
              <a:ext uri="{FF2B5EF4-FFF2-40B4-BE49-F238E27FC236}">
                <a16:creationId xmlns:a16="http://schemas.microsoft.com/office/drawing/2014/main" id="{7ED4D087-11BE-0D83-B0A2-8BC00DB45844}"/>
              </a:ext>
            </a:extLst>
          </p:cNvPr>
          <p:cNvSpPr txBox="1"/>
          <p:nvPr/>
        </p:nvSpPr>
        <p:spPr>
          <a:xfrm>
            <a:off x="2735243" y="4009014"/>
            <a:ext cx="13256393" cy="907300"/>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https://www.msdvetmanual.com/dog-owners/disorders-affecting-multiple-body-systems-of-dogs/fungal-infections-in-dogs</a:t>
            </a:r>
            <a:endParaRPr lang="en-US" u="sng" dirty="0">
              <a:latin typeface="League Spartan"/>
            </a:endParaRPr>
          </a:p>
        </p:txBody>
      </p:sp>
      <p:sp>
        <p:nvSpPr>
          <p:cNvPr id="17" name="TextBox 6">
            <a:extLst>
              <a:ext uri="{FF2B5EF4-FFF2-40B4-BE49-F238E27FC236}">
                <a16:creationId xmlns:a16="http://schemas.microsoft.com/office/drawing/2014/main" id="{EBA56399-FB9E-7BC6-BDDA-CB75B4F45D1C}"/>
              </a:ext>
            </a:extLst>
          </p:cNvPr>
          <p:cNvSpPr txBox="1"/>
          <p:nvPr/>
        </p:nvSpPr>
        <p:spPr>
          <a:xfrm>
            <a:off x="2515803" y="5174100"/>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https://www.vscot.com/site/blog/2020/12/03/diagnose-treat-fungal-infections-in-dogs</a:t>
            </a:r>
            <a:endParaRPr lang="en-US" u="sng" dirty="0">
              <a:latin typeface="League Spartan"/>
            </a:endParaRPr>
          </a:p>
        </p:txBody>
      </p:sp>
      <p:sp>
        <p:nvSpPr>
          <p:cNvPr id="18" name="TextBox 6">
            <a:extLst>
              <a:ext uri="{FF2B5EF4-FFF2-40B4-BE49-F238E27FC236}">
                <a16:creationId xmlns:a16="http://schemas.microsoft.com/office/drawing/2014/main" id="{90BF5FA3-47A5-42FA-F2E5-C6309C53F44F}"/>
              </a:ext>
            </a:extLst>
          </p:cNvPr>
          <p:cNvSpPr txBox="1"/>
          <p:nvPr/>
        </p:nvSpPr>
        <p:spPr>
          <a:xfrm>
            <a:off x="2735242" y="6112820"/>
            <a:ext cx="13256393" cy="907300"/>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https://www.guilfordjamestownvet.com/site/blog-greensboro-vet/2020/11/30/bacterial-fungal-skin-infections-dogs</a:t>
            </a:r>
            <a:endParaRPr lang="en-US" u="sng" dirty="0">
              <a:latin typeface="League Spartan"/>
            </a:endParaRPr>
          </a:p>
        </p:txBody>
      </p:sp>
    </p:spTree>
    <p:extLst>
      <p:ext uri="{BB962C8B-B14F-4D97-AF65-F5344CB8AC3E}">
        <p14:creationId xmlns:p14="http://schemas.microsoft.com/office/powerpoint/2010/main" val="2196205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0F736174-B8B4-6094-38C1-C593819FCE71}"/>
              </a:ext>
            </a:extLst>
          </p:cNvPr>
          <p:cNvSpPr txBox="1"/>
          <p:nvPr/>
        </p:nvSpPr>
        <p:spPr>
          <a:xfrm>
            <a:off x="-1219200" y="1638300"/>
            <a:ext cx="19262408"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    Project link</a:t>
            </a:r>
          </a:p>
        </p:txBody>
      </p:sp>
      <p:sp>
        <p:nvSpPr>
          <p:cNvPr id="7" name="TextBox 4">
            <a:extLst>
              <a:ext uri="{FF2B5EF4-FFF2-40B4-BE49-F238E27FC236}">
                <a16:creationId xmlns:a16="http://schemas.microsoft.com/office/drawing/2014/main" id="{22D5D848-E482-F580-09DA-96858750FDB0}"/>
              </a:ext>
            </a:extLst>
          </p:cNvPr>
          <p:cNvSpPr txBox="1"/>
          <p:nvPr/>
        </p:nvSpPr>
        <p:spPr>
          <a:xfrm>
            <a:off x="2816478" y="4686300"/>
            <a:ext cx="12655043" cy="563616"/>
          </a:xfrm>
          <a:prstGeom prst="rect">
            <a:avLst/>
          </a:prstGeom>
        </p:spPr>
        <p:txBody>
          <a:bodyPr wrap="square" lIns="0" tIns="0" rIns="0" bIns="0" rtlCol="0" anchor="t">
            <a:spAutoFit/>
          </a:bodyPr>
          <a:lstStyle/>
          <a:p>
            <a:pPr marL="236855" lvl="1" algn="ctr">
              <a:lnSpc>
                <a:spcPts val="3739"/>
              </a:lnSpc>
            </a:pPr>
            <a:r>
              <a:rPr lang="en-US" sz="5400" b="1" dirty="0">
                <a:solidFill>
                  <a:srgbClr val="204493"/>
                </a:solidFill>
                <a:ea typeface="+mn-lt"/>
                <a:cs typeface="+mn-lt"/>
              </a:rPr>
              <a:t>https://github.com/soo20/petapplication</a:t>
            </a:r>
            <a:endParaRPr lang="en-US" sz="5400" b="1" u="sng" dirty="0">
              <a:solidFill>
                <a:srgbClr val="204493"/>
              </a:solidFill>
              <a:latin typeface="League Spartan"/>
            </a:endParaRPr>
          </a:p>
        </p:txBody>
      </p:sp>
    </p:spTree>
    <p:extLst>
      <p:ext uri="{BB962C8B-B14F-4D97-AF65-F5344CB8AC3E}">
        <p14:creationId xmlns:p14="http://schemas.microsoft.com/office/powerpoint/2010/main" val="305376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5988486" y="1749171"/>
            <a:ext cx="6311029" cy="6788658"/>
          </a:xfrm>
          <a:custGeom>
            <a:avLst/>
            <a:gdLst/>
            <a:ahLst/>
            <a:cxnLst/>
            <a:rect l="l" t="t" r="r" b="b"/>
            <a:pathLst>
              <a:path w="6311029" h="6788658">
                <a:moveTo>
                  <a:pt x="0" y="0"/>
                </a:moveTo>
                <a:lnTo>
                  <a:pt x="6311028" y="0"/>
                </a:lnTo>
                <a:lnTo>
                  <a:pt x="6311028" y="6788658"/>
                </a:lnTo>
                <a:lnTo>
                  <a:pt x="0" y="67886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441089" y="1274007"/>
            <a:ext cx="15818211" cy="6994707"/>
          </a:xfrm>
          <a:prstGeom prst="roundRect">
            <a:avLst/>
          </a:prstGeom>
          <a:blipFill>
            <a:blip r:embed="rId2"/>
            <a:stretch>
              <a:fillRect l="-3365" r="-3365"/>
            </a:stretch>
          </a:blipFill>
          <a:ln w="38100" cap="rnd">
            <a:solidFill>
              <a:srgbClr val="D49694"/>
            </a:solidFill>
            <a:prstDash val="solid"/>
            <a:round/>
          </a:ln>
        </p:spPr>
        <p:txBody>
          <a:bodyPr/>
          <a:lstStyle/>
          <a:p>
            <a:endParaRPr lang="en-US"/>
          </a:p>
        </p:txBody>
      </p:sp>
      <p:pic>
        <p:nvPicPr>
          <p:cNvPr id="3" name="Graphic 2" descr="Statistics with solid fill">
            <a:extLst>
              <a:ext uri="{FF2B5EF4-FFF2-40B4-BE49-F238E27FC236}">
                <a16:creationId xmlns:a16="http://schemas.microsoft.com/office/drawing/2014/main" id="{507E028E-DFC6-B945-8CB9-A790ADEBCD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7200900"/>
            <a:ext cx="3657600" cy="3657600"/>
          </a:xfrm>
          <a:prstGeom prst="rect">
            <a:avLst/>
          </a:prstGeom>
        </p:spPr>
      </p:pic>
      <p:pic>
        <p:nvPicPr>
          <p:cNvPr id="4" name="Graphic 3" descr="Statistics with solid fill">
            <a:extLst>
              <a:ext uri="{FF2B5EF4-FFF2-40B4-BE49-F238E27FC236}">
                <a16:creationId xmlns:a16="http://schemas.microsoft.com/office/drawing/2014/main" id="{079323D3-D220-4AE4-366A-F68AD0449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5392400" y="-647700"/>
            <a:ext cx="3429000" cy="3429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028700" y="1573934"/>
            <a:ext cx="11684236" cy="4648645"/>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12371"/>
              </a:lnSpc>
              <a:spcBef>
                <a:spcPct val="0"/>
              </a:spcBef>
            </a:pPr>
            <a:r>
              <a:rPr lang="en-US" sz="8836" spc="53" dirty="0">
                <a:solidFill>
                  <a:srgbClr val="41989B"/>
                </a:solidFill>
                <a:latin typeface="Paytone One"/>
              </a:rPr>
              <a:t>Why did we choose dogs and cats in particular?</a:t>
            </a:r>
          </a:p>
        </p:txBody>
      </p:sp>
      <p:sp>
        <p:nvSpPr>
          <p:cNvPr id="3" name="Freeform 3"/>
          <p:cNvSpPr/>
          <p:nvPr/>
        </p:nvSpPr>
        <p:spPr>
          <a:xfrm>
            <a:off x="10628618" y="4220581"/>
            <a:ext cx="7315123" cy="5288224"/>
          </a:xfrm>
          <a:custGeom>
            <a:avLst/>
            <a:gdLst/>
            <a:ahLst/>
            <a:cxnLst/>
            <a:rect l="l" t="t" r="r" b="b"/>
            <a:pathLst>
              <a:path w="7315123" h="5288224">
                <a:moveTo>
                  <a:pt x="0" y="0"/>
                </a:moveTo>
                <a:lnTo>
                  <a:pt x="7315123" y="0"/>
                </a:lnTo>
                <a:lnTo>
                  <a:pt x="7315123" y="5288225"/>
                </a:lnTo>
                <a:lnTo>
                  <a:pt x="0" y="5288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1667616"/>
            <a:ext cx="8475161" cy="4913521"/>
          </a:xfrm>
          <a:prstGeom prst="roundRect">
            <a:avLst/>
          </a:prstGeom>
          <a:blipFill>
            <a:blip r:embed="rId2"/>
            <a:stretch>
              <a:fillRect l="-7" r="-11746" b="-8393"/>
            </a:stretch>
          </a:blipFill>
          <a:ln w="38100" cap="rnd">
            <a:solidFill>
              <a:srgbClr val="D49694"/>
            </a:solidFill>
            <a:prstDash val="solid"/>
            <a:round/>
          </a:ln>
        </p:spPr>
        <p:txBody>
          <a:bodyPr/>
          <a:lstStyle/>
          <a:p>
            <a:endParaRPr lang="en-US"/>
          </a:p>
        </p:txBody>
      </p:sp>
      <p:sp>
        <p:nvSpPr>
          <p:cNvPr id="3" name="Freeform 3"/>
          <p:cNvSpPr/>
          <p:nvPr/>
        </p:nvSpPr>
        <p:spPr>
          <a:xfrm>
            <a:off x="9144000" y="6611012"/>
            <a:ext cx="8800119" cy="3202834"/>
          </a:xfrm>
          <a:prstGeom prst="roundRect">
            <a:avLst/>
          </a:prstGeom>
          <a:blipFill>
            <a:blip r:embed="rId3"/>
            <a:stretch>
              <a:fillRect/>
            </a:stretch>
          </a:blipFill>
          <a:ln w="38100" cap="rnd">
            <a:solidFill>
              <a:srgbClr val="4C99A2"/>
            </a:solidFill>
            <a:prstDash val="solid"/>
            <a:round/>
          </a:ln>
        </p:spPr>
        <p:txBody>
          <a:bodyPr/>
          <a:lstStyle/>
          <a:p>
            <a:endParaRPr lang="en-US"/>
          </a:p>
        </p:txBody>
      </p:sp>
      <p:sp>
        <p:nvSpPr>
          <p:cNvPr id="4" name="TextBox 4"/>
          <p:cNvSpPr txBox="1"/>
          <p:nvPr/>
        </p:nvSpPr>
        <p:spPr>
          <a:xfrm>
            <a:off x="267702" y="417646"/>
            <a:ext cx="16991598" cy="778770"/>
          </a:xfrm>
          <a:prstGeom prst="rect">
            <a:avLst/>
          </a:prstGeom>
          <a:effectLst>
            <a:outerShdw blurRad="63500" dist="38100" dir="2700000">
              <a:srgbClr val="000000">
                <a:alpha val="21000"/>
              </a:srgbClr>
            </a:outerShdw>
          </a:effectLst>
        </p:spPr>
        <p:txBody>
          <a:bodyPr lIns="0" tIns="0" rIns="0" bIns="0" rtlCol="0" anchor="t">
            <a:spAutoFit/>
          </a:bodyPr>
          <a:lstStyle/>
          <a:p>
            <a:pPr algn="ctr">
              <a:lnSpc>
                <a:spcPts val="6425"/>
              </a:lnSpc>
              <a:spcBef>
                <a:spcPct val="0"/>
              </a:spcBef>
            </a:pPr>
            <a:r>
              <a:rPr lang="en-US" sz="4589">
                <a:solidFill>
                  <a:srgbClr val="41989B"/>
                </a:solidFill>
                <a:latin typeface="Paytone One"/>
              </a:rPr>
              <a:t>Statistics for pet ownership in some countries of the world</a:t>
            </a:r>
          </a:p>
        </p:txBody>
      </p:sp>
      <p:pic>
        <p:nvPicPr>
          <p:cNvPr id="61" name="Graphic 60" descr="Statistics with solid fill">
            <a:extLst>
              <a:ext uri="{FF2B5EF4-FFF2-40B4-BE49-F238E27FC236}">
                <a16:creationId xmlns:a16="http://schemas.microsoft.com/office/drawing/2014/main" id="{17609BF4-4560-D748-DEC4-E19E81B08D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 y="7200900"/>
            <a:ext cx="3657600" cy="3657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949419" y="3201926"/>
            <a:ext cx="5927771" cy="6408401"/>
          </a:xfrm>
          <a:custGeom>
            <a:avLst/>
            <a:gdLst/>
            <a:ahLst/>
            <a:cxnLst/>
            <a:rect l="l" t="t" r="r" b="b"/>
            <a:pathLst>
              <a:path w="5927771" h="6408401">
                <a:moveTo>
                  <a:pt x="0" y="0"/>
                </a:moveTo>
                <a:lnTo>
                  <a:pt x="5927771" y="0"/>
                </a:lnTo>
                <a:lnTo>
                  <a:pt x="5927771" y="6408401"/>
                </a:lnTo>
                <a:lnTo>
                  <a:pt x="0" y="640840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833516" y="1538125"/>
            <a:ext cx="10708042" cy="5897246"/>
          </a:xfrm>
          <a:prstGeom prst="rect">
            <a:avLst/>
          </a:prstGeom>
          <a:effectLst>
            <a:outerShdw blurRad="63500" dist="38100" dir="2700000">
              <a:srgbClr val="000000">
                <a:alpha val="21000"/>
              </a:srgbClr>
            </a:outerShdw>
          </a:effectLst>
        </p:spPr>
        <p:txBody>
          <a:bodyPr lIns="0" tIns="0" rIns="0" bIns="0" rtlCol="0" anchor="t">
            <a:spAutoFit/>
          </a:bodyPr>
          <a:lstStyle/>
          <a:p>
            <a:pPr algn="ctr">
              <a:lnSpc>
                <a:spcPts val="15679"/>
              </a:lnSpc>
              <a:spcBef>
                <a:spcPct val="0"/>
              </a:spcBef>
            </a:pPr>
            <a:r>
              <a:rPr lang="en-US" sz="11199">
                <a:solidFill>
                  <a:srgbClr val="41989B"/>
                </a:solidFill>
                <a:latin typeface="Paytone One"/>
              </a:rPr>
              <a:t>why do pets improve our health?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C0963FBECC0D4AA2893255EE9DFF9A" ma:contentTypeVersion="13" ma:contentTypeDescription="Create a new document." ma:contentTypeScope="" ma:versionID="11057dc5c9dd39b5f0c7ae7113d966df">
  <xsd:schema xmlns:xsd="http://www.w3.org/2001/XMLSchema" xmlns:xs="http://www.w3.org/2001/XMLSchema" xmlns:p="http://schemas.microsoft.com/office/2006/metadata/properties" xmlns:ns3="92052f36-cd15-45c5-ae08-c8ad17279007" targetNamespace="http://schemas.microsoft.com/office/2006/metadata/properties" ma:root="true" ma:fieldsID="e3ec0422f8f79dc847bfe70137945290" ns3:_="">
    <xsd:import namespace="92052f36-cd15-45c5-ae08-c8ad1727900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52f36-cd15-45c5-ae08-c8ad172790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2052f36-cd15-45c5-ae08-c8ad1727900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0A4614-205C-4109-8915-C559D4343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052f36-cd15-45c5-ae08-c8ad17279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7A2D94-BF3C-42D9-B8AE-A2840F078E8F}">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2052f36-cd15-45c5-ae08-c8ad17279007"/>
    <ds:schemaRef ds:uri="http://www.w3.org/XML/1998/namespace"/>
    <ds:schemaRef ds:uri="http://purl.org/dc/dcmitype/"/>
  </ds:schemaRefs>
</ds:datastoreItem>
</file>

<file path=customXml/itemProps3.xml><?xml version="1.0" encoding="utf-8"?>
<ds:datastoreItem xmlns:ds="http://schemas.openxmlformats.org/officeDocument/2006/customXml" ds:itemID="{AD0174F0-55C4-486F-B8C8-08922960E0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1145</TotalTime>
  <Words>1784</Words>
  <Application>Microsoft Office PowerPoint</Application>
  <PresentationFormat>Custom</PresentationFormat>
  <Paragraphs>281</Paragraphs>
  <Slides>56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Wingdings</vt:lpstr>
      <vt:lpstr>Fantastic </vt:lpstr>
      <vt:lpstr>League Spartan</vt:lpstr>
      <vt:lpstr>Aptos</vt:lpstr>
      <vt:lpstr>Sukar Bold</vt:lpstr>
      <vt:lpstr>Calibri</vt:lpstr>
      <vt:lpstr>Funtastic</vt:lpstr>
      <vt:lpstr>Open Sans Bold</vt:lpstr>
      <vt:lpstr>Sukar</vt:lpstr>
      <vt:lpstr>Paytone One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yuna app presentation-finally</dc:title>
  <dc:creator>Administrator</dc:creator>
  <cp:lastModifiedBy>Malk Haitham Mostafa</cp:lastModifiedBy>
  <cp:revision>1196</cp:revision>
  <dcterms:created xsi:type="dcterms:W3CDTF">2006-08-16T00:00:00Z</dcterms:created>
  <dcterms:modified xsi:type="dcterms:W3CDTF">2024-06-21T04:55:01Z</dcterms:modified>
  <dc:identifier>DAF3PGaUR_k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0x010100BEC0963FBECC0D4AA2893255EE9DFF9A</vt:lpwstr>
  </property>
</Properties>
</file>